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5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451" r:id="rId3"/>
    <p:sldId id="449" r:id="rId4"/>
    <p:sldId id="452" r:id="rId5"/>
    <p:sldId id="448" r:id="rId6"/>
    <p:sldId id="291" r:id="rId7"/>
    <p:sldId id="339" r:id="rId8"/>
    <p:sldId id="285" r:id="rId9"/>
    <p:sldId id="447" r:id="rId10"/>
    <p:sldId id="258" r:id="rId11"/>
    <p:sldId id="284" r:id="rId12"/>
    <p:sldId id="265" r:id="rId13"/>
  </p:sldIdLst>
  <p:sldSz cx="12192000" cy="6858000"/>
  <p:notesSz cx="6819900" cy="9918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931" userDrawn="1">
          <p15:clr>
            <a:srgbClr val="A4A3A4"/>
          </p15:clr>
        </p15:guide>
        <p15:guide id="3" pos="30" userDrawn="1">
          <p15:clr>
            <a:srgbClr val="A4A3A4"/>
          </p15:clr>
        </p15:guide>
        <p15:guide id="4" pos="300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2" clrIdx="0"/>
  <p:cmAuthor id="2" name="Устаев Имам Гаджиевич" initials="УИГ" lastIdx="1" clrIdx="1"/>
  <p:cmAuthor id="3" name="Иван Журавлев" initials="ИЖ" lastIdx="5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E9EDF4"/>
    <a:srgbClr val="B5C7E7"/>
    <a:srgbClr val="C00000"/>
    <a:srgbClr val="DBDBDB"/>
    <a:srgbClr val="4F637C"/>
    <a:srgbClr val="B7DEE8"/>
    <a:srgbClr val="A7A7A7"/>
    <a:srgbClr val="92D051"/>
    <a:srgbClr val="FFF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  <a:fill>
          <a:solidFill>
            <a:schemeClr val="dk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54" autoAdjust="0"/>
    <p:restoredTop sz="95627" autoAdjust="0"/>
  </p:normalViewPr>
  <p:slideViewPr>
    <p:cSldViewPr snapToGrid="0">
      <p:cViewPr varScale="1">
        <p:scale>
          <a:sx n="62" d="100"/>
          <a:sy n="62" d="100"/>
        </p:scale>
        <p:origin x="102" y="1020"/>
      </p:cViewPr>
      <p:guideLst>
        <p:guide orient="horz" pos="2931"/>
        <p:guide pos="30"/>
        <p:guide pos="30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0" d="100"/>
        <a:sy n="12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3972" y="108"/>
      </p:cViewPr>
      <p:guideLst>
        <p:guide orient="horz" pos="3124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11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11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11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11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11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11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11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11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11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  <a:round/>
        </a:ln>
        <a:effectLst/>
        <a:sp3d/>
      </c:spPr>
    </c:floor>
    <c:sideWall>
      <c:thickness val="0"/>
      <c:spPr>
        <a:noFill/>
        <a:ln w="25400">
          <a:noFill/>
          <a:round/>
        </a:ln>
        <a:effectLst/>
        <a:sp3d/>
      </c:spPr>
    </c:sideWall>
    <c:backWall>
      <c:thickness val="0"/>
      <c:spPr>
        <a:noFill/>
        <a:ln w="25400">
          <a:noFill/>
          <a:round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800599422372846E-2"/>
          <c:y val="1.9113202450024298E-3"/>
          <c:w val="0.92543699999999995"/>
          <c:h val="0.697674000000000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ПМ</c:v>
                </c:pt>
              </c:strCache>
            </c:strRef>
          </c:tx>
          <c:spPr>
            <a:solidFill>
              <a:srgbClr val="C7D9F1"/>
            </a:solidFill>
            <a:ln>
              <a:solidFill>
                <a:schemeClr val="bg1"/>
              </a:solidFill>
              <a:round/>
            </a:ln>
            <a:effectLst/>
            <a:sp3d>
              <a:contourClr>
                <a:schemeClr val="bg1"/>
              </a:contourClr>
            </a:sp3d>
          </c:spPr>
          <c:invertIfNegative val="0"/>
          <c:dLbls>
            <c:dLbl>
              <c:idx val="0"/>
              <c:layout>
                <c:manualLayout>
                  <c:x val="1.3557020977808195E-2"/>
                  <c:y val="-1.740600301521312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00-9FC9-EF49-8A39-CD32A9571D0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993084057551626E-2"/>
                  <c:y val="-1.1604082215016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01-9FC9-EF49-8A39-CD32A9571D0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553203942026073E-2"/>
                  <c:y val="-1.3542200053450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02-9FC9-EF49-8A39-CD32A9571D0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9102234476696619E-2"/>
                  <c:y val="-3.0000267975934313E-2"/>
                </c:manualLayout>
              </c:layout>
              <c:spPr>
                <a:noFill/>
                <a:ln>
                  <a:noFill/>
                  <a:round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Segoe UI Light" panose="020B0502040204020203" pitchFamily="34" charset="0"/>
                      <a:ea typeface="+mn-ea"/>
                      <a:cs typeface="Segoe UI Light" panose="020B0502040204020203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03-9FC9-EF49-8A39-CD32A9571D02}"/>
                </c:ext>
                <c:ext xmlns:c15="http://schemas.microsoft.com/office/drawing/2012/chart" uri="{CE6537A1-D6FC-4f65-9D91-7224C49458BB}">
                  <c15:layout>
                    <c:manualLayout>
                      <c:w val="4.5657931044883256E-2"/>
                      <c:h val="8.2968970559584465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2.7360360242289581E-2"/>
                  <c:y val="-1.934424116095865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281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FC9-EF49-8A39-CD32A9571D0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  <a:round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 formatCode="m/d/yyyy">
                  <c:v>45736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54</c:v>
                </c:pt>
                <c:pt idx="1">
                  <c:v>731</c:v>
                </c:pt>
                <c:pt idx="2">
                  <c:v>337</c:v>
                </c:pt>
                <c:pt idx="3">
                  <c:v>690</c:v>
                </c:pt>
                <c:pt idx="4">
                  <c:v>281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FC9-EF49-8A39-CD32A9571D0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31802704"/>
        <c:axId val="331801920"/>
        <c:axId val="0"/>
      </c:bar3DChart>
      <c:catAx>
        <c:axId val="3318027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1801920"/>
        <c:crosses val="autoZero"/>
        <c:auto val="1"/>
        <c:lblAlgn val="ctr"/>
        <c:lblOffset val="100"/>
        <c:noMultiLvlLbl val="0"/>
      </c:catAx>
      <c:valAx>
        <c:axId val="33180192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31802704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8098999999999999E-2"/>
          <c:y val="6.3822000000000004E-2"/>
          <c:w val="0.97103821182977679"/>
          <c:h val="0.697674000000000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Предостер.</c:v>
                </c:pt>
              </c:strCache>
            </c:strRef>
          </c:tx>
          <c:spPr>
            <a:solidFill>
              <a:srgbClr val="254061"/>
            </a:solidFill>
            <a:ln>
              <a:solidFill>
                <a:schemeClr val="bg1"/>
              </a:solidFill>
            </a:ln>
            <a:effectLst/>
            <a:sp3d>
              <a:contourClr>
                <a:schemeClr val="bg1"/>
              </a:contourClr>
            </a:sp3d>
          </c:spPr>
          <c:invertIfNegative val="0"/>
          <c:dLbls>
            <c:dLbl>
              <c:idx val="0"/>
              <c:layout>
                <c:manualLayout>
                  <c:x val="6.321671885871423E-2"/>
                  <c:y val="-3.1587678815486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0DB-4535-A84F-0E3110C1E11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555807881644439E-2"/>
                  <c:y val="-7.89691970387180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24D-4AC6-9F82-4EFA2E8D4FB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4387398837579296E-2"/>
                  <c:y val="-3.158736791313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0DB-4535-A84F-0E3110C1E11D}"/>
                </c:ext>
                <c:ext xmlns:c15="http://schemas.microsoft.com/office/drawing/2012/chart" uri="{CE6537A1-D6FC-4f65-9D91-7224C49458BB}">
                  <c15:layout>
                    <c:manualLayout>
                      <c:w val="4.5129805364774664E-2"/>
                      <c:h val="8.6708178348511564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6.7899438774174453E-2"/>
                  <c:y val="-7.89691970387172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24D-4AC6-9F82-4EFA2E8D4FB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0240798731904697E-2"/>
                  <c:y val="-7.238759439115670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24D-4AC6-9F82-4EFA2E8D4FB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 formatCode="m/d/yyyy">
                  <c:v>45736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26</c:v>
                </c:pt>
                <c:pt idx="1">
                  <c:v>284</c:v>
                </c:pt>
                <c:pt idx="2">
                  <c:v>42</c:v>
                </c:pt>
                <c:pt idx="3">
                  <c:v>227</c:v>
                </c:pt>
                <c:pt idx="4">
                  <c:v>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0DB-4535-A84F-0E3110C1E11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Инф письма</c:v>
                </c:pt>
              </c:strCache>
            </c:strRef>
          </c:tx>
          <c:spPr>
            <a:solidFill>
              <a:srgbClr val="658CBB"/>
            </a:solidFill>
            <a:ln>
              <a:solidFill>
                <a:schemeClr val="bg1"/>
              </a:solidFill>
            </a:ln>
            <a:effectLst/>
            <a:sp3d>
              <a:contourClr>
                <a:schemeClr val="bg1"/>
              </a:contourClr>
            </a:sp3d>
          </c:spPr>
          <c:invertIfNegative val="0"/>
          <c:dLbls>
            <c:dLbl>
              <c:idx val="3"/>
              <c:layout>
                <c:manualLayout>
                  <c:x val="6.78994387741745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24D-4AC6-9F82-4EFA2E8D4FB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0240798731904697E-2"/>
                  <c:y val="-7.89691970387180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24D-4AC6-9F82-4EFA2E8D4FB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 formatCode="m/d/yyyy">
                  <c:v>45736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3">
                  <c:v>460</c:v>
                </c:pt>
                <c:pt idx="4">
                  <c:v>186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D0-40DE-AC12-4A1F3E8BA1D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Консульт.</c:v>
                </c:pt>
              </c:strCache>
            </c:strRef>
          </c:tx>
          <c:spPr>
            <a:solidFill>
              <a:srgbClr val="31859C"/>
            </a:solidFill>
            <a:ln>
              <a:solidFill>
                <a:schemeClr val="bg1"/>
              </a:solidFill>
            </a:ln>
            <a:effectLst/>
            <a:sp3d>
              <a:contourClr>
                <a:schemeClr val="bg1"/>
              </a:contourClr>
            </a:sp3d>
          </c:spPr>
          <c:invertIfNegative val="0"/>
          <c:dPt>
            <c:idx val="4"/>
            <c:invertIfNegative val="0"/>
            <c:bubble3D val="0"/>
            <c:spPr>
              <a:solidFill>
                <a:srgbClr val="CDDFF3"/>
              </a:solidFill>
              <a:ln>
                <a:solidFill>
                  <a:schemeClr val="bg1"/>
                </a:solidFill>
              </a:ln>
              <a:effectLst/>
              <a:sp3d>
                <a:contourClr>
                  <a:schemeClr val="bg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24D-4AC6-9F82-4EFA2E8D4FBE}"/>
              </c:ext>
            </c:extLst>
          </c:dPt>
          <c:dLbls>
            <c:dLbl>
              <c:idx val="3"/>
              <c:layout>
                <c:manualLayout>
                  <c:x val="7.0240798731904613E-2"/>
                  <c:y val="-3.619379719557835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24D-4AC6-9F82-4EFA2E8D4FB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0240798731904697E-2"/>
                  <c:y val="-1.5793839407743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24D-4AC6-9F82-4EFA2E8D4FB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 formatCode="m/d/yyyy">
                  <c:v>45736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3">
                  <c:v>3</c:v>
                </c:pt>
                <c:pt idx="4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5D0-40DE-AC12-4A1F3E8BA1D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Проф.визит</c:v>
                </c:pt>
              </c:strCache>
            </c:strRef>
          </c:tx>
          <c:spPr>
            <a:solidFill>
              <a:srgbClr val="97A5B7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24D-4AC6-9F82-4EFA2E8D4FB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24D-4AC6-9F82-4EFA2E8D4FB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D24D-4AC6-9F82-4EFA2E8D4FB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0240798731904613E-2"/>
                  <c:y val="-5.5278437927102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24D-4AC6-9F82-4EFA2E8D4FB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2582158689634677E-2"/>
                  <c:y val="-6.317535763097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5D0-40DE-AC12-4A1F3E8BA1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 formatCode="m/d/yyyy">
                  <c:v>45736</c:v>
                </c:pt>
              </c:numCache>
            </c:num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28</c:v>
                </c:pt>
                <c:pt idx="1">
                  <c:v>447</c:v>
                </c:pt>
                <c:pt idx="2">
                  <c:v>295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5D0-40DE-AC12-4A1F3E8BA1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30103320"/>
        <c:axId val="330104496"/>
        <c:axId val="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Лист1!$F$1</c15:sqref>
                        </c15:formulaRef>
                      </c:ext>
                    </c:extLst>
                    <c:strCache>
                      <c:ptCount val="1"/>
                      <c:pt idx="0">
                        <c:v>Кол-во ПМ</c:v>
                      </c:pt>
                    </c:strCache>
                  </c:strRef>
                </c:tx>
                <c:spPr>
                  <a:solidFill>
                    <a:srgbClr val="C7D9F1"/>
                  </a:solidFill>
                  <a:ln>
                    <a:solidFill>
                      <a:schemeClr val="bg1"/>
                    </a:solidFill>
                  </a:ln>
                  <a:effectLst/>
                  <a:sp3d>
                    <a:contourClr>
                      <a:schemeClr val="bg1"/>
                    </a:contourClr>
                  </a:sp3d>
                </c:spPr>
                <c:invertIfNegative val="0"/>
                <c:dLbls>
                  <c:dLbl>
                    <c:idx val="3"/>
                    <c:layout>
                      <c:manualLayout>
                        <c:x val="2.8096319492761878E-2"/>
                        <c:y val="-0.2132168320045367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9-A5D0-40DE-AC12-4A1F3E8BA1D8}"/>
                      </c:ext>
                      <c:ext uri="{CE6537A1-D6FC-4f65-9D91-7224C49458BB}"/>
                    </c:extLst>
                  </c:dLbl>
                  <c:dLbl>
                    <c:idx val="4"/>
                    <c:layout>
                      <c:manualLayout>
                        <c:x val="3.2779039408222195E-2"/>
                        <c:y val="-0.15004147437356286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6r2="http://schemas.microsoft.com/office/drawing/2015/06/chart">
                      <c:ext xmlns:c16="http://schemas.microsoft.com/office/drawing/2014/chart" uri="{C3380CC4-5D6E-409C-BE32-E72D297353CC}">
                        <c16:uniqueId val="{00000005-A5D0-40DE-AC12-4A1F3E8BA1D8}"/>
                      </c:ext>
                      <c:ext uri="{CE6537A1-D6FC-4f65-9D91-7224C49458BB}"/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anchor="ctr" anchorCtr="1"/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defRPr>
                      </a:pPr>
                      <a:endParaRPr lang="ru-RU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Лист1!$A$2:$A$6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2021</c:v>
                      </c:pt>
                      <c:pt idx="1">
                        <c:v>2022</c:v>
                      </c:pt>
                      <c:pt idx="2">
                        <c:v>2023</c:v>
                      </c:pt>
                      <c:pt idx="3">
                        <c:v>2024</c:v>
                      </c:pt>
                      <c:pt idx="4" formatCode="m/d/yyyy">
                        <c:v>45736</c:v>
                      </c:pt>
                    </c:numCache>
                  </c:num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Лист1!$F$2:$F$6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3">
                        <c:v>690</c:v>
                      </c:pt>
                      <c:pt idx="4">
                        <c:v>281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4-A5D0-40DE-AC12-4A1F3E8BA1D8}"/>
                  </c:ext>
                </c:extLst>
              </c15:ser>
            </c15:filteredBarSeries>
          </c:ext>
        </c:extLst>
      </c:bar3DChart>
      <c:catAx>
        <c:axId val="330103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0104496"/>
        <c:crosses val="autoZero"/>
        <c:auto val="1"/>
        <c:lblAlgn val="ctr"/>
        <c:lblOffset val="100"/>
        <c:noMultiLvlLbl val="0"/>
      </c:catAx>
      <c:valAx>
        <c:axId val="33010449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30103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chemeClr val="tx1"/>
          </a:solidFill>
          <a:latin typeface="Segoe UI Light" panose="020B0502040204020203" pitchFamily="34" charset="0"/>
          <a:cs typeface="Segoe UI Light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55204343085767527"/>
          <c:w val="1"/>
          <c:h val="0.3409916465288482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rgbClr val="9BBB59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9BBB59"/>
              </a:solidFill>
              <a:ln w="38100" cap="rnd">
                <a:solidFill>
                  <a:srgbClr val="9BBB59"/>
                </a:solidFill>
                <a:headEnd type="oval"/>
              </a:ln>
              <a:effectLst/>
            </c:spPr>
          </c:marker>
          <c:dPt>
            <c:idx val="9"/>
            <c:bubble3D val="0"/>
            <c:spPr>
              <a:ln w="28575" cap="rnd">
                <a:solidFill>
                  <a:srgbClr val="9BBB59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DE3-1F40-B47D-3E6282F93C2D}"/>
              </c:ext>
            </c:extLst>
          </c:dPt>
          <c:dLbls>
            <c:dLbl>
              <c:idx val="0"/>
              <c:layout>
                <c:manualLayout>
                  <c:x val="-1.6742711976576022E-2"/>
                  <c:y val="2.06975700400880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7DE3-1F40-B47D-3E6282F93C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904519960960071E-2"/>
                  <c:y val="2.48370840481057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7DE3-1F40-B47D-3E6282F93C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4183917299498734E-2"/>
                  <c:y val="-2.8976598056123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7DE3-1F40-B47D-3E6282F93C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9486004817290979E-2"/>
                  <c:y val="-3.13502162554396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ln w="2540">
                        <a:solidFill>
                          <a:schemeClr val="accent3"/>
                        </a:solidFill>
                      </a:ln>
                      <a:solidFill>
                        <a:srgbClr val="A4C169"/>
                      </a:solidFill>
                      <a:effectLst>
                        <a:innerShdw blurRad="63500" dist="50800">
                          <a:prstClr val="black">
                            <a:alpha val="50000"/>
                          </a:prstClr>
                        </a:innerShdw>
                      </a:effectLst>
                      <a:latin typeface="Segoe UI Light" panose="020B0502040204020203" pitchFamily="34" charset="0"/>
                      <a:ea typeface="+mn-ea"/>
                      <a:cs typeface="Segoe UI Light" panose="020B0502040204020203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7DE3-1F40-B47D-3E6282F93C2D}"/>
                </c:ext>
                <c:ext xmlns:c15="http://schemas.microsoft.com/office/drawing/2012/chart" uri="{CE6537A1-D6FC-4f65-9D91-7224C49458BB}">
                  <c15:layout>
                    <c:manualLayout>
                      <c:w val="4.7913438351773051E-2"/>
                      <c:h val="7.0117703696809947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2.2958588717481195E-2"/>
                  <c:y val="-4.64463005932060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7DE3-1F40-B47D-3E6282F93C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1643935471765213E-2"/>
                  <c:y val="-4.1448127385402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A-7DE3-1F40-B47D-3E6282F93C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4204277191228009E-2"/>
                  <c:y val="-5.56368811914096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B-7DE3-1F40-B47D-3E6282F93C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9764821291690707E-2"/>
                  <c:y val="-2.89765980561233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C-7DE3-1F40-B47D-3E6282F93C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2661883013347928E-3"/>
                  <c:y val="-1.59502818912921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D-7DE3-1F40-B47D-3E6282F93C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4338080637698188E-3"/>
                  <c:y val="-2.666019171546787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49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DE3-1F40-B47D-3E6282F93C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ln w="2540">
                      <a:solidFill>
                        <a:schemeClr val="accent3"/>
                      </a:solidFill>
                    </a:ln>
                    <a:solidFill>
                      <a:srgbClr val="A4C169"/>
                    </a:solidFill>
                    <a:effectLst>
                      <a:innerShdw blurRad="63500" dist="50800">
                        <a:prstClr val="black">
                          <a:alpha val="50000"/>
                        </a:prstClr>
                      </a:innerShdw>
                    </a:effectLst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120</c:v>
                </c:pt>
                <c:pt idx="1">
                  <c:v>150</c:v>
                </c:pt>
                <c:pt idx="2">
                  <c:v>126</c:v>
                </c:pt>
                <c:pt idx="3">
                  <c:v>112</c:v>
                </c:pt>
                <c:pt idx="4">
                  <c:v>39</c:v>
                </c:pt>
                <c:pt idx="5">
                  <c:v>106</c:v>
                </c:pt>
                <c:pt idx="6">
                  <c:v>35</c:v>
                </c:pt>
                <c:pt idx="7">
                  <c:v>118</c:v>
                </c:pt>
                <c:pt idx="8">
                  <c:v>86</c:v>
                </c:pt>
                <c:pt idx="9">
                  <c:v>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DE3-1F40-B47D-3E6282F93C2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FFFF99"/>
              </a:solidFill>
              <a:ln w="38100">
                <a:solidFill>
                  <a:srgbClr val="FFC000"/>
                </a:solidFill>
              </a:ln>
              <a:effectLst/>
            </c:spPr>
          </c:marker>
          <c:dPt>
            <c:idx val="9"/>
            <c:bubble3D val="0"/>
            <c:spPr>
              <a:ln w="28575" cap="rnd">
                <a:solidFill>
                  <a:srgbClr val="FFC000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DE3-1F40-B47D-3E6282F93C2D}"/>
              </c:ext>
            </c:extLst>
          </c:dPt>
          <c:dLbls>
            <c:dLbl>
              <c:idx val="0"/>
              <c:layout>
                <c:manualLayout>
                  <c:x val="-2.2323955630698559E-2"/>
                  <c:y val="-4.4190059634519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DE3-1F40-B47D-3E6282F93C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463085672519504E-2"/>
                  <c:y val="-4.4797827730443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DE3-1F40-B47D-3E6282F93C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8539233783700147E-2"/>
                  <c:y val="-4.55882750460185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DE3-1F40-B47D-3E6282F93C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2199976225819394E-2"/>
                  <c:y val="-4.73582269083204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DE3-1F40-B47D-3E6282F93C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7456339503158922E-2"/>
                  <c:y val="-4.37039323554981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DE3-1F40-B47D-3E6282F93C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7967779108389634E-2"/>
                  <c:y val="-3.03740171727186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DE3-1F40-B47D-3E6282F93C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9008213881174285E-3"/>
                  <c:y val="-2.316726440929394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7DE3-1F40-B47D-3E6282F93C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6742943739403902E-2"/>
                  <c:y val="-3.81671083208488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7DE3-1F40-B47D-3E6282F93C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8479114787087848E-2"/>
                  <c:y val="-2.9280377749026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7DE3-1F40-B47D-3E6282F93C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3022063931522939E-2"/>
                  <c:y val="-2.958476576467525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83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DE3-1F40-B47D-3E6282F93C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FFC000"/>
                    </a:solidFill>
                    <a:effectLst>
                      <a:innerShdw blurRad="63500" dist="50800">
                        <a:prstClr val="black">
                          <a:alpha val="50000"/>
                        </a:prstClr>
                      </a:innerShdw>
                    </a:effectLst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44</c:v>
                </c:pt>
                <c:pt idx="1">
                  <c:v>46</c:v>
                </c:pt>
                <c:pt idx="2">
                  <c:v>45</c:v>
                </c:pt>
                <c:pt idx="3">
                  <c:v>40</c:v>
                </c:pt>
                <c:pt idx="4">
                  <c:v>19</c:v>
                </c:pt>
                <c:pt idx="5">
                  <c:v>60</c:v>
                </c:pt>
                <c:pt idx="6">
                  <c:v>6</c:v>
                </c:pt>
                <c:pt idx="7">
                  <c:v>66</c:v>
                </c:pt>
                <c:pt idx="8">
                  <c:v>53</c:v>
                </c:pt>
                <c:pt idx="9">
                  <c:v>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7DE3-1F40-B47D-3E6282F93C2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7030A0"/>
              </a:solidFill>
              <a:ln w="38100">
                <a:solidFill>
                  <a:srgbClr val="7030A0"/>
                </a:solidFill>
              </a:ln>
              <a:effectLst/>
            </c:spPr>
          </c:marker>
          <c:dPt>
            <c:idx val="9"/>
            <c:bubble3D val="0"/>
            <c:spPr>
              <a:ln w="28575" cap="rnd">
                <a:solidFill>
                  <a:srgbClr val="7030A0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7DE3-1F40-B47D-3E6282F93C2D}"/>
              </c:ext>
            </c:extLst>
          </c:dPt>
          <c:dLbls>
            <c:dLbl>
              <c:idx val="0"/>
              <c:layout>
                <c:manualLayout>
                  <c:x val="-2.0463085672519508E-2"/>
                  <c:y val="-4.005121993967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7DE3-1F40-B47D-3E6282F93C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8558007527180689E-2"/>
                  <c:y val="-3.59110722790606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7DE3-1F40-B47D-3E6282F93C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4202813409030894E-2"/>
                  <c:y val="-4.00512199396766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7DE3-1F40-B47D-3E6282F93C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428460837931804E-2"/>
                  <c:y val="-2.95848778229171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7DE3-1F40-B47D-3E6282F93C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0952195231213776E-2"/>
                  <c:y val="-3.03740171727186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7DE3-1F40-B47D-3E6282F93C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7333342502438818E-2"/>
                  <c:y val="-3.3115949421835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7DE3-1F40-B47D-3E6282F93C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5767812706612784E-3"/>
                  <c:y val="-3.72560887664155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7DE3-1F40-B47D-3E6282F93C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0463085672519594E-2"/>
                  <c:y val="-2.87931995341003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7DE3-1F40-B47D-3E6282F93C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4247611038686277E-2"/>
                  <c:y val="-3.98672327542533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7DE3-1F40-B47D-3E6282F93C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4736917078212139E-2"/>
                  <c:y val="-3.019002998729529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7DE3-1F40-B47D-3E6282F93C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7030A0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13</c:v>
                </c:pt>
                <c:pt idx="1">
                  <c:v>20</c:v>
                </c:pt>
                <c:pt idx="2">
                  <c:v>27</c:v>
                </c:pt>
                <c:pt idx="3">
                  <c:v>28</c:v>
                </c:pt>
                <c:pt idx="4">
                  <c:v>19</c:v>
                </c:pt>
                <c:pt idx="5">
                  <c:v>28</c:v>
                </c:pt>
                <c:pt idx="6">
                  <c:v>9</c:v>
                </c:pt>
                <c:pt idx="7">
                  <c:v>23</c:v>
                </c:pt>
                <c:pt idx="8">
                  <c:v>9</c:v>
                </c:pt>
                <c:pt idx="9">
                  <c:v>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A-7DE3-1F40-B47D-3E6282F93C2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C0504D"/>
              </a:solidFill>
              <a:ln w="25400">
                <a:noFill/>
              </a:ln>
              <a:effectLst/>
            </c:spPr>
          </c:marker>
          <c:dPt>
            <c:idx val="9"/>
            <c:bubble3D val="0"/>
            <c:spPr>
              <a:ln w="28575" cap="rnd">
                <a:solidFill>
                  <a:schemeClr val="accent6">
                    <a:lumMod val="75000"/>
                  </a:schemeClr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7DE3-1F40-B47D-3E6282F93C2D}"/>
              </c:ext>
            </c:extLst>
          </c:dPt>
          <c:dLbls>
            <c:dLbl>
              <c:idx val="0"/>
              <c:layout>
                <c:manualLayout>
                  <c:x val="-3.0355306112223958E-2"/>
                  <c:y val="2.71431121389674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7DE3-1F40-B47D-3E6282F93C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4139045555063261E-2"/>
                  <c:y val="3.88292323090663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7DE3-1F40-B47D-3E6282F93C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9783851436913445E-2"/>
                  <c:y val="2.78714308721788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7DE3-1F40-B47D-3E6282F93C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6698119973160765E-2"/>
                  <c:y val="3.13404460189032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7DE3-1F40-B47D-3E6282F93C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9962452513038961E-2"/>
                  <c:y val="3.71266084709094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82CA-4C86-B339-C120327974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8091562032437111E-2"/>
                  <c:y val="2.37946527449174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7DE3-1F40-B47D-3E6282F93C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0802971855479255E-2"/>
                  <c:y val="3.09166909710870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7DE3-1F40-B47D-3E6282F93C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1034540347830108E-2"/>
                  <c:y val="2.61671632576718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7DE3-1F40-B47D-3E6282F93C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4953065641298698E-2"/>
                  <c:y val="2.98809140762404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2CA-4C86-B339-C120327974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9.0257399713729262E-3"/>
                  <c:y val="1.186866712376084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7DE3-1F40-B47D-3E6282F93C2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effectLst>
                      <a:innerShdw blurRad="63500" dist="50800" dir="18900000">
                        <a:prstClr val="black">
                          <a:alpha val="50000"/>
                        </a:prstClr>
                      </a:innerShdw>
                    </a:effectLst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Лист1!$E$2:$E$11</c:f>
              <c:numCache>
                <c:formatCode>General</c:formatCode>
                <c:ptCount val="10"/>
                <c:pt idx="0">
                  <c:v>11</c:v>
                </c:pt>
                <c:pt idx="1">
                  <c:v>8</c:v>
                </c:pt>
                <c:pt idx="2">
                  <c:v>8</c:v>
                </c:pt>
                <c:pt idx="3">
                  <c:v>9</c:v>
                </c:pt>
                <c:pt idx="4">
                  <c:v>19</c:v>
                </c:pt>
                <c:pt idx="5">
                  <c:v>7</c:v>
                </c:pt>
                <c:pt idx="6">
                  <c:v>5</c:v>
                </c:pt>
                <c:pt idx="7">
                  <c:v>4</c:v>
                </c:pt>
                <c:pt idx="8">
                  <c:v>4</c:v>
                </c:pt>
                <c:pt idx="9">
                  <c:v>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4-7DE3-1F40-B47D-3E6282F93C2D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30102144"/>
        <c:axId val="330100968"/>
      </c:lineChart>
      <c:catAx>
        <c:axId val="3301021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0100968"/>
        <c:crosses val="autoZero"/>
        <c:auto val="1"/>
        <c:lblAlgn val="ctr"/>
        <c:lblOffset val="100"/>
        <c:noMultiLvlLbl val="0"/>
      </c:catAx>
      <c:valAx>
        <c:axId val="330100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010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136525">
          <a:solidFill>
            <a:schemeClr val="bg1"/>
          </a:solidFill>
        </a:ln>
        <a:effectLst/>
        <a:sp3d contourW="136525">
          <a:contourClr>
            <a:schemeClr val="bg1"/>
          </a:contourClr>
        </a:sp3d>
      </c:spPr>
    </c:sideWall>
    <c:backWall>
      <c:thickness val="0"/>
      <c:spPr>
        <a:noFill/>
        <a:ln w="139700">
          <a:solidFill>
            <a:schemeClr val="bg1"/>
          </a:solidFill>
        </a:ln>
        <a:effectLst/>
        <a:sp3d contourW="139700">
          <a:contourClr>
            <a:schemeClr val="bg1"/>
          </a:contourClr>
        </a:sp3d>
      </c:spPr>
    </c:backWall>
    <c:plotArea>
      <c:layout>
        <c:manualLayout>
          <c:layoutTarget val="inner"/>
          <c:xMode val="edge"/>
          <c:yMode val="edge"/>
          <c:x val="2.9599131984796599E-2"/>
          <c:y val="8.9930952083604243E-2"/>
          <c:w val="0.61252045401720823"/>
          <c:h val="0.820138095832791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5C7E7"/>
            </a:solidFill>
            <a:ln w="0">
              <a:solidFill>
                <a:schemeClr val="bg1"/>
              </a:solidFill>
            </a:ln>
            <a:effectLst/>
            <a:sp3d>
              <a:contourClr>
                <a:schemeClr val="bg1"/>
              </a:contourClr>
            </a:sp3d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694-3049-9E74-F7B8E1459C8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144981082616326E-2"/>
                  <c:y val="1.6351082197018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694-3049-9E74-F7B8E1459C8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454150902180271E-2"/>
                  <c:y val="8.17554109850947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694-3049-9E74-F7B8E1459C8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454150902180271E-2"/>
                  <c:y val="8.17554109850947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694-3049-9E74-F7B8E1459C8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 formatCode="m/d/yyyy">
                  <c:v>45941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22</c:v>
                </c:pt>
                <c:pt idx="2">
                  <c:v>214</c:v>
                </c:pt>
                <c:pt idx="3">
                  <c:v>202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694-3049-9E74-F7B8E1459C8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 formatCode="m/d/yyyy">
                  <c:v>45941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694-3049-9E74-F7B8E1459C8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 formatCode="m/d/yyyy">
                  <c:v>45941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694-3049-9E74-F7B8E1459C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gapDepth val="181"/>
        <c:shape val="box"/>
        <c:axId val="588696208"/>
        <c:axId val="588705616"/>
        <c:axId val="0"/>
      </c:bar3DChart>
      <c:catAx>
        <c:axId val="5886962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8705616"/>
        <c:crosses val="autoZero"/>
        <c:auto val="1"/>
        <c:lblAlgn val="ctr"/>
        <c:lblOffset val="100"/>
        <c:noMultiLvlLbl val="0"/>
      </c:catAx>
      <c:valAx>
        <c:axId val="588705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88696208"/>
        <c:crosses val="autoZero"/>
        <c:crossBetween val="between"/>
      </c:valAx>
      <c:spPr>
        <a:noFill/>
        <a:ln w="28575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51908237178991E-2"/>
          <c:y val="6.6606249248077885E-4"/>
          <c:w val="0.9194809913445724"/>
          <c:h val="0.82353085143865945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нарушений</c:v>
                </c:pt>
              </c:strCache>
            </c:strRef>
          </c:tx>
          <c:spPr>
            <a:ln w="28575" cap="rnd">
              <a:solidFill>
                <a:srgbClr val="31859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1859C"/>
              </a:solidFill>
              <a:ln w="9525">
                <a:solidFill>
                  <a:srgbClr val="31859C"/>
                </a:solidFill>
              </a:ln>
              <a:effectLst/>
            </c:spPr>
          </c:marke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9C2-2E4F-A0CC-D311A04D944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4845014455393192E-2"/>
                  <c:y val="-4.1967348784040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9C2-2E4F-A0CC-D311A04D944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8172605999118312E-2"/>
                  <c:y val="-3.814679510947570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3582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9C2-2E4F-A0CC-D311A04D944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1389420111383539E-2"/>
                  <c:y val="-3.228196756525435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6042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9C2-2E4F-A0CC-D311A04D944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31859C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 formatCode="m/d/yyyy">
                  <c:v>45941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102</c:v>
                </c:pt>
                <c:pt idx="1">
                  <c:v>740</c:v>
                </c:pt>
                <c:pt idx="2">
                  <c:v>1582</c:v>
                </c:pt>
                <c:pt idx="3">
                  <c:v>2000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09C2-2E4F-A0CC-D311A04D944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88704440"/>
        <c:axId val="588696600"/>
      </c:lineChart>
      <c:catAx>
        <c:axId val="588704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8696600"/>
        <c:crosses val="autoZero"/>
        <c:auto val="1"/>
        <c:lblAlgn val="ctr"/>
        <c:lblOffset val="100"/>
        <c:noMultiLvlLbl val="0"/>
      </c:catAx>
      <c:valAx>
        <c:axId val="5886966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887044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7CBE7"/>
            </a:solidFill>
            <a:ln>
              <a:solidFill>
                <a:schemeClr val="bg1"/>
              </a:solidFill>
            </a:ln>
            <a:effectLst/>
            <a:sp3d>
              <a:contourClr>
                <a:schemeClr val="bg1"/>
              </a:contourClr>
            </a:sp3d>
          </c:spPr>
          <c:invertIfNegative val="0"/>
          <c:dLbls>
            <c:dLbl>
              <c:idx val="0"/>
              <c:layout>
                <c:manualLayout>
                  <c:x val="1.076332072174421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C18-A540-A8C2-639BA5DCD4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76332072174416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C18-A540-A8C2-639BA5DCD4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454150902180271E-2"/>
                  <c:y val="-3.747079716898869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C18-A540-A8C2-639BA5DCD4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45415090218027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C18-A540-A8C2-639BA5DCD46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 formatCode="m/d/yyyy">
                  <c:v>45941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300</c:v>
                </c:pt>
                <c:pt idx="1">
                  <c:v>513</c:v>
                </c:pt>
                <c:pt idx="2">
                  <c:v>378</c:v>
                </c:pt>
                <c:pt idx="3">
                  <c:v>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C18-A540-A8C2-639BA5DCD46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 formatCode="m/d/yyyy">
                  <c:v>45941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C18-A540-A8C2-639BA5DCD46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 formatCode="m/d/yyyy">
                  <c:v>45941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C18-A540-A8C2-639BA5DCD46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gapDepth val="0"/>
        <c:shape val="box"/>
        <c:axId val="588700128"/>
        <c:axId val="588704832"/>
        <c:axId val="0"/>
      </c:bar3DChart>
      <c:catAx>
        <c:axId val="588700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8704832"/>
        <c:crosses val="autoZero"/>
        <c:auto val="1"/>
        <c:lblAlgn val="ctr"/>
        <c:lblOffset val="100"/>
        <c:noMultiLvlLbl val="0"/>
      </c:catAx>
      <c:valAx>
        <c:axId val="5887048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88700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136525">
          <a:solidFill>
            <a:schemeClr val="bg1"/>
          </a:solidFill>
        </a:ln>
        <a:effectLst/>
        <a:sp3d contourW="136525">
          <a:contourClr>
            <a:schemeClr val="bg1"/>
          </a:contourClr>
        </a:sp3d>
      </c:spPr>
    </c:sideWall>
    <c:backWall>
      <c:thickness val="0"/>
      <c:spPr>
        <a:noFill/>
        <a:ln w="139700">
          <a:solidFill>
            <a:schemeClr val="bg1"/>
          </a:solidFill>
        </a:ln>
        <a:effectLst/>
        <a:sp3d contourW="139700">
          <a:contourClr>
            <a:schemeClr val="bg1"/>
          </a:contourClr>
        </a:sp3d>
      </c:spPr>
    </c:backWall>
    <c:plotArea>
      <c:layout>
        <c:manualLayout>
          <c:layoutTarget val="inner"/>
          <c:xMode val="edge"/>
          <c:yMode val="edge"/>
          <c:x val="2.9599131984796599E-2"/>
          <c:y val="8.9930952083604243E-2"/>
          <c:w val="0.61252045401720823"/>
          <c:h val="0.820138095832791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5C7E7"/>
            </a:solidFill>
            <a:ln w="0">
              <a:solidFill>
                <a:schemeClr val="bg1"/>
              </a:solidFill>
            </a:ln>
            <a:effectLst/>
            <a:sp3d>
              <a:contourClr>
                <a:schemeClr val="bg1"/>
              </a:contourClr>
            </a:sp3d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619-FC41-B4C8-74E9C37C710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144981082616326E-2"/>
                  <c:y val="1.6351082197018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619-FC41-B4C8-74E9C37C71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454150902180271E-2"/>
                  <c:y val="8.17554109850947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619-FC41-B4C8-74E9C37C71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454150902180271E-2"/>
                  <c:y val="8.17554109850947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619-FC41-B4C8-74E9C37C710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 formatCode="m/d/yyyy">
                  <c:v>45941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22</c:v>
                </c:pt>
                <c:pt idx="2">
                  <c:v>214</c:v>
                </c:pt>
                <c:pt idx="3">
                  <c:v>202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619-FC41-B4C8-74E9C37C71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 formatCode="m/d/yyyy">
                  <c:v>45941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619-FC41-B4C8-74E9C37C710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 formatCode="m/d/yyyy">
                  <c:v>45941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619-FC41-B4C8-74E9C37C71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gapDepth val="181"/>
        <c:shape val="box"/>
        <c:axId val="588698952"/>
        <c:axId val="588700520"/>
        <c:axId val="0"/>
      </c:bar3DChart>
      <c:catAx>
        <c:axId val="588698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8700520"/>
        <c:crosses val="autoZero"/>
        <c:auto val="1"/>
        <c:lblAlgn val="ctr"/>
        <c:lblOffset val="100"/>
        <c:noMultiLvlLbl val="0"/>
      </c:catAx>
      <c:valAx>
        <c:axId val="5887005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88698952"/>
        <c:crosses val="autoZero"/>
        <c:crossBetween val="between"/>
      </c:valAx>
      <c:spPr>
        <a:noFill/>
        <a:ln w="28575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065751028877989E-2"/>
          <c:y val="0.76981855530903875"/>
          <c:w val="0.9194809913445724"/>
          <c:h val="0.164667764932618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нарушений на 1 КМ</c:v>
                </c:pt>
              </c:strCache>
            </c:strRef>
          </c:tx>
          <c:spPr>
            <a:ln w="28575" cap="rnd">
              <a:solidFill>
                <a:srgbClr val="5F5F5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5F5F5F"/>
              </a:solidFill>
              <a:ln w="9525">
                <a:solidFill>
                  <a:srgbClr val="5F5F5F"/>
                </a:solidFill>
              </a:ln>
              <a:effectLst/>
            </c:spPr>
          </c:marke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FF0-5240-9CD9-C1BAFA3EB4C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879602190312932E-2"/>
                  <c:y val="-5.97052281113769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5F5F5F"/>
                      </a:solidFill>
                      <a:latin typeface="Segoe UI Light" panose="020B0502040204020203" pitchFamily="34" charset="0"/>
                      <a:ea typeface="+mn-ea"/>
                      <a:cs typeface="Segoe UI Light" panose="020B0502040204020203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FF0-5240-9CD9-C1BAFA3EB4CA}"/>
                </c:ext>
                <c:ext xmlns:c15="http://schemas.microsoft.com/office/drawing/2012/chart" uri="{CE6537A1-D6FC-4f65-9D91-7224C49458BB}">
                  <c15:layout>
                    <c:manualLayout>
                      <c:w val="5.0813846541789887E-2"/>
                      <c:h val="0.4001894102453723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4.5062426694612356E-2"/>
                  <c:y val="-0.1163695482203186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FF0-5240-9CD9-C1BAFA3EB4C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8593816630307969E-2"/>
                  <c:y val="-0.1145706809152729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30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FF0-5240-9CD9-C1BAFA3EB4C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5F5F5F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 formatCode="m/d/yyyy">
                  <c:v>45941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 formatCode="General">
                  <c:v>0</c:v>
                </c:pt>
                <c:pt idx="1">
                  <c:v>33.636363636363633</c:v>
                </c:pt>
                <c:pt idx="2">
                  <c:v>16.738317757009344</c:v>
                </c:pt>
                <c:pt idx="3">
                  <c:v>30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FFF0-5240-9CD9-C1BAFA3EB4C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88697776"/>
        <c:axId val="588698560"/>
      </c:lineChart>
      <c:catAx>
        <c:axId val="588697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8698560"/>
        <c:crosses val="autoZero"/>
        <c:auto val="1"/>
        <c:lblAlgn val="ctr"/>
        <c:lblOffset val="100"/>
        <c:noMultiLvlLbl val="0"/>
      </c:catAx>
      <c:valAx>
        <c:axId val="5886985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886977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065734431142469E-2"/>
          <c:y val="0.20188391873377454"/>
          <c:w val="0.71383086303971266"/>
          <c:h val="0.6593208871367555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Предписания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2DC-1C4A-BEAD-73331240D4D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9790350642969404E-2"/>
                  <c:y val="-7.12902588028641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2DC-1C4A-BEAD-73331240D4D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7815903601530887E-2"/>
                  <c:y val="-8.39080037237250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2DC-1C4A-BEAD-73331240D4D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5384970841731001E-2"/>
                  <c:y val="-8.39080037237250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2DC-1C4A-BEAD-73331240D4D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FFC000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 formatCode="m/d/yyyy">
                  <c:v>45941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9</c:v>
                </c:pt>
                <c:pt idx="2">
                  <c:v>155</c:v>
                </c:pt>
                <c:pt idx="3">
                  <c:v>132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02DC-1C4A-BEAD-73331240D4D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88693464"/>
        <c:axId val="588709144"/>
      </c:lineChart>
      <c:catAx>
        <c:axId val="5886934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8709144"/>
        <c:crosses val="autoZero"/>
        <c:auto val="1"/>
        <c:lblAlgn val="ctr"/>
        <c:lblOffset val="100"/>
        <c:noMultiLvlLbl val="0"/>
      </c:catAx>
      <c:valAx>
        <c:axId val="5887091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886934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D7CBE7"/>
            </a:solidFill>
            <a:ln>
              <a:solidFill>
                <a:schemeClr val="bg1"/>
              </a:solidFill>
            </a:ln>
            <a:effectLst/>
            <a:sp3d>
              <a:contourClr>
                <a:schemeClr val="bg1"/>
              </a:contourClr>
            </a:sp3d>
          </c:spPr>
          <c:invertIfNegative val="0"/>
          <c:dLbls>
            <c:dLbl>
              <c:idx val="0"/>
              <c:layout>
                <c:manualLayout>
                  <c:x val="1.076332072174421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0D9-C14A-A184-C5A14446A6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76332072174416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0D9-C14A-A184-C5A14446A6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454150902180271E-2"/>
                  <c:y val="-3.747079716898869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0D9-C14A-A184-C5A14446A6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45415090218027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0D9-C14A-A184-C5A14446A68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 formatCode="m/d/yyyy">
                  <c:v>45941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300</c:v>
                </c:pt>
                <c:pt idx="1">
                  <c:v>513</c:v>
                </c:pt>
                <c:pt idx="2">
                  <c:v>378</c:v>
                </c:pt>
                <c:pt idx="3">
                  <c:v>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0D9-C14A-A184-C5A14446A6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 formatCode="m/d/yyyy">
                  <c:v>45941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0D9-C14A-A184-C5A14446A68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 formatCode="m/d/yyyy">
                  <c:v>45941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0D9-C14A-A184-C5A14446A6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gapDepth val="0"/>
        <c:shape val="box"/>
        <c:axId val="588700912"/>
        <c:axId val="588707968"/>
        <c:axId val="0"/>
      </c:bar3DChart>
      <c:catAx>
        <c:axId val="5887009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8707968"/>
        <c:crosses val="autoZero"/>
        <c:auto val="1"/>
        <c:lblAlgn val="ctr"/>
        <c:lblOffset val="100"/>
        <c:noMultiLvlLbl val="0"/>
      </c:catAx>
      <c:valAx>
        <c:axId val="588707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88700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065734431142469E-2"/>
          <c:y val="0.20188391873377454"/>
          <c:w val="0.73231858760682955"/>
          <c:h val="0.6593208871367555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ИНФ. ПИСЬМА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4448580837921678E-2"/>
                  <c:y val="-0.1251679071833317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104-374F-8F9F-EF267020DC0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6559980625416886E-2"/>
                  <c:y val="-0.1080743502429439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104-374F-8F9F-EF267020DC0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6790257070401513E-2"/>
                  <c:y val="-0.1251679071833317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104-374F-8F9F-EF267020DC0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05140594949541E-2"/>
                  <c:y val="-9.09807933025559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76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104-374F-8F9F-EF267020DC0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rgbClr val="00B050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 formatCode="m/d/yyyy">
                  <c:v>45941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102</c:v>
                </c:pt>
                <c:pt idx="1">
                  <c:v>65</c:v>
                </c:pt>
                <c:pt idx="2">
                  <c:v>24</c:v>
                </c:pt>
                <c:pt idx="3">
                  <c:v>76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1104-374F-8F9F-EF267020DC0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88708752"/>
        <c:axId val="588707184"/>
      </c:lineChart>
      <c:catAx>
        <c:axId val="588708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8707184"/>
        <c:crosses val="autoZero"/>
        <c:auto val="1"/>
        <c:lblAlgn val="ctr"/>
        <c:lblOffset val="100"/>
        <c:noMultiLvlLbl val="0"/>
      </c:catAx>
      <c:valAx>
        <c:axId val="588707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887087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Segoe UI Light" panose="020B0502040204020203" pitchFamily="34" charset="0"/>
          <a:cs typeface="Segoe UI Light" panose="020B0502040204020203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114844593987267E-2"/>
          <c:y val="0.50675171053134527"/>
          <c:w val="0.67183782216199806"/>
          <c:h val="0.4932482894686547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нарушений</c:v>
                </c:pt>
              </c:strCache>
            </c:strRef>
          </c:tx>
          <c:spPr>
            <a:ln w="28575" cap="rnd">
              <a:solidFill>
                <a:srgbClr val="31859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1859C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4"/>
            <c:bubble3D val="0"/>
            <c:spPr>
              <a:ln w="28575" cap="rnd">
                <a:solidFill>
                  <a:srgbClr val="31859C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05B-B449-9C87-D5D4BBFA0BE6}"/>
              </c:ext>
            </c:extLst>
          </c:dPt>
          <c:dLbls>
            <c:dLbl>
              <c:idx val="0"/>
              <c:layout>
                <c:manualLayout>
                  <c:x val="-3.6612289684201958E-2"/>
                  <c:y val="-8.755935840100859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28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02-A05B-B449-9C87-D5D4BBFA0B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1645928340419469E-2"/>
                  <c:y val="-7.5276610633962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D80-4128-810D-898FE77CF4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5936633488736519E-2"/>
                  <c:y val="-6.30676655914895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D80-4128-810D-898FE77CF4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331371714358889E-2"/>
                  <c:y val="-7.250315349354166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371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01-A05B-B449-9C87-D5D4BBFA0BE6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31859C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 formatCode="m/d/yyyy">
                  <c:v>45846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300</c:v>
                </c:pt>
                <c:pt idx="1">
                  <c:v>411</c:v>
                </c:pt>
                <c:pt idx="2">
                  <c:v>417</c:v>
                </c:pt>
                <c:pt idx="3">
                  <c:v>547</c:v>
                </c:pt>
                <c:pt idx="4">
                  <c:v>371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05B-B449-9C87-D5D4BBFA0BE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31803096"/>
        <c:axId val="331800744"/>
      </c:lineChart>
      <c:catAx>
        <c:axId val="3318030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1800744"/>
        <c:crosses val="autoZero"/>
        <c:auto val="1"/>
        <c:lblAlgn val="ctr"/>
        <c:lblOffset val="100"/>
        <c:noMultiLvlLbl val="0"/>
      </c:catAx>
      <c:valAx>
        <c:axId val="331800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180309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286150451948808E-2"/>
          <c:y val="0.2918283265667565"/>
          <c:w val="0.9194809913445724"/>
          <c:h val="0.6964546139048777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нарушений</c:v>
                </c:pt>
              </c:strCache>
            </c:strRef>
          </c:tx>
          <c:spPr>
            <a:ln w="28575" cap="rnd">
              <a:solidFill>
                <a:srgbClr val="31859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1859C"/>
              </a:solidFill>
              <a:ln w="9525">
                <a:solidFill>
                  <a:srgbClr val="31859C"/>
                </a:solidFill>
              </a:ln>
              <a:effectLst/>
            </c:spPr>
          </c:marke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3F4-E84E-86A0-2322540F0D6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2950666953043236E-2"/>
                  <c:y val="-0.141534551735776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3F4-E84E-86A0-2322540F0D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2165979128767057E-2"/>
                  <c:y val="-0.237153663645478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3F4-E84E-86A0-2322540F0D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6881525494969983E-2"/>
                  <c:y val="-0.1833054415285209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3F4-E84E-86A0-2322540F0D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31859C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 formatCode="m/d/yyyy">
                  <c:v>45941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65</c:v>
                </c:pt>
                <c:pt idx="2">
                  <c:v>24</c:v>
                </c:pt>
                <c:pt idx="3">
                  <c:v>73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F3F4-E84E-86A0-2322540F0D6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нарушений2</c:v>
                </c:pt>
              </c:strCache>
            </c:strRef>
          </c:tx>
          <c:spPr>
            <a:ln w="28575" cap="rnd">
              <a:solidFill>
                <a:srgbClr val="5F5F5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5F5F5F"/>
              </a:solidFill>
              <a:ln w="9525">
                <a:solidFill>
                  <a:srgbClr val="5F5F5F"/>
                </a:solidFill>
              </a:ln>
              <a:effectLst/>
            </c:spPr>
          </c:marker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3F4-E84E-86A0-2322540F0D6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6948998969709804E-2"/>
                  <c:y val="-0.138057412627050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3F4-E84E-86A0-2322540F0D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8592897836390497E-2"/>
                  <c:y val="-9.8612437590750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3F4-E84E-86A0-2322540F0D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7559199175767811E-2"/>
                  <c:y val="-1.972248751815012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3F4-E84E-86A0-2322540F0D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5F5F5F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 formatCode="m/d/yyyy">
                  <c:v>45941</c:v>
                </c:pt>
              </c:numCache>
            </c:numRef>
          </c:cat>
          <c:val>
            <c:numRef>
              <c:f>Лист1!$C$2:$C$5</c:f>
              <c:numCache>
                <c:formatCode>#,##0.0</c:formatCode>
                <c:ptCount val="4"/>
                <c:pt idx="0" formatCode="General">
                  <c:v>0</c:v>
                </c:pt>
                <c:pt idx="1">
                  <c:v>0.17195767195767195</c:v>
                </c:pt>
                <c:pt idx="2">
                  <c:v>6.3492063492063489E-2</c:v>
                </c:pt>
                <c:pt idx="3">
                  <c:v>0.5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F3F4-E84E-86A0-2322540F0D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88706400"/>
        <c:axId val="588706792"/>
      </c:lineChart>
      <c:catAx>
        <c:axId val="5887064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8706792"/>
        <c:crosses val="autoZero"/>
        <c:auto val="1"/>
        <c:lblAlgn val="ctr"/>
        <c:lblOffset val="100"/>
        <c:noMultiLvlLbl val="0"/>
      </c:catAx>
      <c:valAx>
        <c:axId val="5887067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887064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809893755168625E-2"/>
          <c:y val="0.1279614921419002"/>
          <c:w val="0.97103821182977679"/>
          <c:h val="0.697674000000000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ПМ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bg1"/>
              </a:solidFill>
            </a:ln>
            <a:effectLst/>
            <a:sp3d contourW="12700">
              <a:contourClr>
                <a:schemeClr val="bg1"/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3EC-9148-A133-5BDE1D0316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127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3EC-9148-A133-5BDE1D0316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179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3EC-9148-A133-5BDE1D0316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337986008553507E-3"/>
                  <c:y val="-5.801923086636681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c14="http://schemas.microsoft.com/office/drawing/2007/8/2/chart" xmlns:c15="http://schemas.microsoft.com/office/drawing/2012/chart" xmlns:mc="http://schemas.openxmlformats.org/markup-compatibility/2006">
                <c:ext xmlns:c16="http://schemas.microsoft.com/office/drawing/2014/chart" uri="{C3380CC4-5D6E-409C-BE32-E72D297353CC}">
                  <c16:uniqueId val="{00000003-D3EC-9148-A133-5BDE1D0316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295602820866929E-2"/>
                  <c:y val="-0.2410104707369924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279*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3EC-9148-A133-5BDE1D03160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 xmlns:c14="http://schemas.microsoft.com/office/drawing/2007/8/2/chart" xmlns:c15="http://schemas.microsoft.com/office/drawing/2012/chart" xmlns:mc="http://schemas.openxmlformats.org/markup-compatibility/2006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 formatCode="m/d/yy">
                  <c:v>45736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243</c:v>
                </c:pt>
                <c:pt idx="1">
                  <c:v>327</c:v>
                </c:pt>
                <c:pt idx="2">
                  <c:v>379</c:v>
                </c:pt>
                <c:pt idx="3">
                  <c:v>387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3EC-9148-A133-5BDE1D03160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bg1"/>
              </a:solidFill>
            </a:ln>
            <a:effectLst/>
            <a:sp3d contourW="12700">
              <a:contourClr>
                <a:schemeClr val="bg1"/>
              </a:contourClr>
            </a:sp3d>
          </c:spPr>
          <c:invertIfNegative val="0"/>
          <c:dLbls>
            <c:dLbl>
              <c:idx val="0"/>
              <c:layout>
                <c:manualLayout>
                  <c:x val="1.9001143559082685E-2"/>
                  <c:y val="-0.310495270109280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3EC-9148-A133-5BDE1D0316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632833938903481E-2"/>
                  <c:y val="-0.237869120093047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3EC-9148-A133-5BDE1D0316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4765544960201748E-2"/>
                  <c:y val="-0.222141878321670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3EC-9148-A133-5BDE1D0316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6142045701824237E-2"/>
                  <c:y val="-0.210572663688927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3EC-9148-A133-5BDE1D03160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3580255119791537E-3"/>
                  <c:y val="-4.2765190481882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D3EC-9148-A133-5BDE1D03160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 formatCode="m/d/yy">
                  <c:v>45736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3400</c:v>
                </c:pt>
                <c:pt idx="1">
                  <c:v>2400</c:v>
                </c:pt>
                <c:pt idx="2">
                  <c:v>2200</c:v>
                </c:pt>
                <c:pt idx="3">
                  <c:v>2013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D3EC-9148-A133-5BDE1D03160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  <a:sp3d>
              <a:contourClr>
                <a:schemeClr val="bg1"/>
              </a:contourClr>
            </a:sp3d>
          </c:spPr>
          <c:invertIfNegative val="0"/>
          <c:dLbls>
            <c:dLbl>
              <c:idx val="0"/>
              <c:layout>
                <c:manualLayout>
                  <c:x val="1.414815307187596E-2"/>
                  <c:y val="-0.10092472709129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D3EC-9148-A133-5BDE1D03160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506178583855242E-2"/>
                  <c:y val="-0.232903604903517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D3EC-9148-A133-5BDE1D03160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5061785838552E-2"/>
                  <c:y val="-0.147505518466920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D3EC-9148-A133-5BDE1D03160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8864204095834614E-2"/>
                  <c:y val="-0.17855926205913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D3EC-9148-A133-5BDE1D03160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0.1025938042106314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D3EC-9148-A133-5BDE1D03160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 formatCode="m/d/yy">
                  <c:v>45736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D3EC-9148-A133-5BDE1D03160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 formatCode="m/d/yy">
                  <c:v>45736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D3EC-9148-A133-5BDE1D03160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 formatCode="m/d/yy">
                  <c:v>45736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D3EC-9148-A133-5BDE1D0316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26060912"/>
        <c:axId val="326061304"/>
        <c:axId val="0"/>
      </c:bar3DChart>
      <c:catAx>
        <c:axId val="326060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6061304"/>
        <c:crosses val="autoZero"/>
        <c:auto val="1"/>
        <c:lblAlgn val="ctr"/>
        <c:lblOffset val="100"/>
        <c:noMultiLvlLbl val="0"/>
      </c:catAx>
      <c:valAx>
        <c:axId val="32606130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6060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  <a:round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  <a:round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12764"/>
          <c:w val="0.92965245843292843"/>
          <c:h val="0.7786920000000000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16365E"/>
            </a:solidFill>
            <a:ln>
              <a:noFill/>
              <a:round/>
            </a:ln>
            <a:effectLst/>
            <a:sp3d>
              <a:contourClr>
                <a:schemeClr val="bg1">
                  <a:lumMod val="85000"/>
                </a:schemeClr>
              </a:contourClr>
            </a:sp3d>
          </c:spPr>
          <c:invertIfNegative val="0"/>
          <c:dLbls>
            <c:delete val="1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 formatCode="m/d/yyyy">
                  <c:v>45736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08-E544-AB09-0FCCB848CEBA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16365E"/>
            </a:solidFill>
            <a:ln>
              <a:solidFill>
                <a:schemeClr val="bg1"/>
              </a:solidFill>
              <a:round/>
            </a:ln>
            <a:effectLst/>
            <a:sp3d>
              <a:contourClr>
                <a:schemeClr val="bg1"/>
              </a:contourClr>
            </a:sp3d>
          </c:spPr>
          <c:invertIfNegative val="0"/>
          <c:dPt>
            <c:idx val="6"/>
            <c:invertIfNegative val="0"/>
            <c:bubble3D val="0"/>
            <c:spPr>
              <a:solidFill>
                <a:srgbClr val="16365E"/>
              </a:solidFill>
              <a:ln>
                <a:solidFill>
                  <a:schemeClr val="bg1"/>
                </a:solidFill>
                <a:round/>
              </a:ln>
              <a:effectLst/>
              <a:sp3d>
                <a:contourClr>
                  <a:schemeClr val="bg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608-E544-AB09-0FCCB848CEBA}"/>
              </c:ext>
            </c:extLst>
          </c:dPt>
          <c:dPt>
            <c:idx val="7"/>
            <c:invertIfNegative val="0"/>
            <c:bubble3D val="0"/>
            <c:spPr>
              <a:solidFill>
                <a:srgbClr val="16365E"/>
              </a:solidFill>
              <a:ln>
                <a:solidFill>
                  <a:schemeClr val="bg1"/>
                </a:solidFill>
                <a:round/>
              </a:ln>
              <a:effectLst/>
              <a:sp3d>
                <a:contourClr>
                  <a:schemeClr val="bg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608-E544-AB09-0FCCB848CEBA}"/>
              </c:ext>
            </c:extLst>
          </c:dPt>
          <c:dLbls>
            <c:delete val="1"/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 formatCode="m/d/yyyy">
                  <c:v>45736</c:v>
                </c:pt>
              </c:numCache>
            </c:num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22</c:v>
                </c:pt>
                <c:pt idx="1">
                  <c:v>31</c:v>
                </c:pt>
                <c:pt idx="2">
                  <c:v>28</c:v>
                </c:pt>
                <c:pt idx="3">
                  <c:v>25</c:v>
                </c:pt>
                <c:pt idx="4">
                  <c:v>0</c:v>
                </c:pt>
                <c:pt idx="5">
                  <c:v>33</c:v>
                </c:pt>
                <c:pt idx="6">
                  <c:v>71</c:v>
                </c:pt>
                <c:pt idx="7">
                  <c:v>24</c:v>
                </c:pt>
                <c:pt idx="8">
                  <c:v>7</c:v>
                </c:pt>
                <c:pt idx="9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B608-E544-AB09-0FCCB848CEBA}"/>
            </c:ext>
          </c:extLst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Ряд 4</c:v>
                </c:pt>
              </c:strCache>
            </c:strRef>
          </c:tx>
          <c:spPr>
            <a:solidFill>
              <a:srgbClr val="C7D9F1"/>
            </a:solidFill>
            <a:ln>
              <a:solidFill>
                <a:schemeClr val="bg1"/>
              </a:solidFill>
              <a:round/>
            </a:ln>
            <a:effectLst/>
            <a:sp3d>
              <a:contourClr>
                <a:schemeClr val="bg1"/>
              </a:contourClr>
            </a:sp3d>
          </c:spPr>
          <c:invertIfNegative val="0"/>
          <c:dPt>
            <c:idx val="6"/>
            <c:invertIfNegative val="0"/>
            <c:bubble3D val="0"/>
            <c:spPr>
              <a:solidFill>
                <a:srgbClr val="C7D9F1"/>
              </a:solidFill>
              <a:ln>
                <a:solidFill>
                  <a:schemeClr val="bg1"/>
                </a:solidFill>
                <a:round/>
              </a:ln>
              <a:effectLst/>
              <a:sp3d>
                <a:contourClr>
                  <a:schemeClr val="bg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B608-E544-AB09-0FCCB848CEBA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rgbClr val="D9D9D9"/>
                </a:solidFill>
                <a:round/>
              </a:ln>
              <a:effectLst/>
              <a:sp3d>
                <a:contourClr>
                  <a:srgbClr val="D9D9D9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B608-E544-AB09-0FCCB848CEBA}"/>
              </c:ext>
            </c:extLst>
          </c:dPt>
          <c:dLbls>
            <c:dLbl>
              <c:idx val="4"/>
              <c:layout>
                <c:manualLayout>
                  <c:x val="7.5901277109765653E-4"/>
                  <c:y val="-2.8509235042804463E-4"/>
                </c:manualLayout>
              </c:layout>
              <c:tx>
                <c:rich>
                  <a:bodyPr/>
                  <a:lstStyle/>
                  <a:p>
                    <a:fld id="{E0656A1E-B5D4-47BD-852C-5A506E39D261}" type="VALUE">
                      <a:rPr lang="en-US" sz="80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11-B608-E544-AB09-0FCCB848CEBA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1.5273E-2"/>
                  <c:y val="1.4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0E-B608-E544-AB09-0FCCB848CEBA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6.4393555391981855E-2"/>
                  <c:y val="9.9650409858482499E-3"/>
                </c:manualLayout>
              </c:layout>
              <c:spPr>
                <a:noFill/>
                <a:ln>
                  <a:noFill/>
                  <a:round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bg1"/>
                      </a:solidFill>
                      <a:latin typeface="Segoe UI Light" panose="020B0502040204020203" pitchFamily="34" charset="0"/>
                      <a:ea typeface="+mn-ea"/>
                      <a:cs typeface="Segoe UI Light" panose="020B0502040204020203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B608-E544-AB09-0FCCB848CEBA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4466634637564259E-2"/>
                  <c:y val="-1.52429945228403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defRPr>
                    </a:pPr>
                    <a:r>
                      <a:rPr lang="en-US" sz="700" dirty="0"/>
                      <a:t>4</a:t>
                    </a:r>
                  </a:p>
                </c:rich>
              </c:tx>
              <c:spPr>
                <a:noFill/>
                <a:ln>
                  <a:noFill/>
                  <a:round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Segoe UI Light" panose="020B0502040204020203" pitchFamily="34" charset="0"/>
                      <a:ea typeface="+mn-ea"/>
                      <a:cs typeface="Segoe UI Light" panose="020B0502040204020203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13-B608-E544-AB09-0FCCB848CEBA}"/>
                </c:ext>
                <c:ext xmlns:c15="http://schemas.microsoft.com/office/drawing/2012/chart" uri="{CE6537A1-D6FC-4f65-9D91-7224C49458BB}">
                  <c15:layout>
                    <c:manualLayout>
                      <c:w val="1.2233500971892259E-2"/>
                      <c:h val="6.2797923122582089E-2"/>
                    </c:manualLayout>
                  </c15:layout>
                </c:ext>
              </c:extLst>
            </c:dLbl>
            <c:dLbl>
              <c:idx val="9"/>
              <c:layout>
                <c:manualLayout>
                  <c:x val="-9.3006027612981196E-4"/>
                  <c:y val="-9.455589095577804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B608-E544-AB09-0FCCB848CE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  <a:round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 formatCode="m/d/yyyy">
                  <c:v>45736</c:v>
                </c:pt>
              </c:numCache>
            </c:numRef>
          </c:cat>
          <c:val>
            <c:numRef>
              <c:f>Лист1!$E$2:$E$11</c:f>
              <c:numCache>
                <c:formatCode>General</c:formatCode>
                <c:ptCount val="10"/>
                <c:pt idx="4">
                  <c:v>55</c:v>
                </c:pt>
                <c:pt idx="8">
                  <c:v>4</c:v>
                </c:pt>
                <c:pt idx="9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B608-E544-AB09-0FCCB848CEBA}"/>
            </c:ext>
          </c:extLst>
        </c:ser>
        <c:ser>
          <c:idx val="3"/>
          <c:order val="3"/>
          <c:tx>
            <c:strRef>
              <c:f>Лист1!$F$1</c:f>
              <c:strCache>
                <c:ptCount val="1"/>
                <c:pt idx="0">
                  <c:v>Ряд 5</c:v>
                </c:pt>
              </c:strCache>
            </c:strRef>
          </c:tx>
          <c:spPr>
            <a:solidFill>
              <a:srgbClr val="C7D9F1"/>
            </a:solidFill>
            <a:ln>
              <a:solidFill>
                <a:schemeClr val="bg1"/>
              </a:solidFill>
              <a:round/>
            </a:ln>
            <a:effectLst/>
            <a:sp3d>
              <a:contourClr>
                <a:schemeClr val="bg1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7D9F1"/>
              </a:solidFill>
              <a:ln>
                <a:solidFill>
                  <a:schemeClr val="bg1"/>
                </a:solidFill>
                <a:round/>
              </a:ln>
              <a:effectLst/>
              <a:sp3d>
                <a:contourClr>
                  <a:schemeClr val="bg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B608-E544-AB09-0FCCB848CEBA}"/>
              </c:ext>
            </c:extLst>
          </c:dPt>
          <c:dPt>
            <c:idx val="1"/>
            <c:invertIfNegative val="0"/>
            <c:bubble3D val="0"/>
            <c:spPr>
              <a:solidFill>
                <a:srgbClr val="C7D9F1"/>
              </a:solidFill>
              <a:ln>
                <a:solidFill>
                  <a:schemeClr val="bg1"/>
                </a:solidFill>
                <a:round/>
              </a:ln>
              <a:effectLst/>
              <a:sp3d>
                <a:contourClr>
                  <a:schemeClr val="bg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B608-E544-AB09-0FCCB848CEBA}"/>
              </c:ext>
            </c:extLst>
          </c:dPt>
          <c:dPt>
            <c:idx val="2"/>
            <c:invertIfNegative val="0"/>
            <c:bubble3D val="0"/>
            <c:spPr>
              <a:solidFill>
                <a:srgbClr val="C7D9F1"/>
              </a:solidFill>
              <a:ln>
                <a:solidFill>
                  <a:schemeClr val="bg1"/>
                </a:solidFill>
                <a:round/>
              </a:ln>
              <a:effectLst/>
              <a:sp3d>
                <a:contourClr>
                  <a:schemeClr val="bg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B608-E544-AB09-0FCCB848CEBA}"/>
              </c:ext>
            </c:extLst>
          </c:dPt>
          <c:dPt>
            <c:idx val="3"/>
            <c:invertIfNegative val="0"/>
            <c:bubble3D val="0"/>
            <c:spPr>
              <a:solidFill>
                <a:srgbClr val="C7D9F1"/>
              </a:solidFill>
              <a:ln>
                <a:solidFill>
                  <a:schemeClr val="bg1"/>
                </a:solidFill>
                <a:round/>
              </a:ln>
              <a:effectLst/>
              <a:sp3d>
                <a:contourClr>
                  <a:schemeClr val="bg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B608-E544-AB09-0FCCB848CEBA}"/>
              </c:ext>
            </c:extLst>
          </c:dPt>
          <c:dPt>
            <c:idx val="4"/>
            <c:invertIfNegative val="0"/>
            <c:bubble3D val="0"/>
            <c:spPr>
              <a:solidFill>
                <a:srgbClr val="BFBFBF"/>
              </a:solidFill>
              <a:ln>
                <a:solidFill>
                  <a:schemeClr val="bg1"/>
                </a:solidFill>
                <a:round/>
              </a:ln>
              <a:effectLst/>
              <a:sp3d>
                <a:contourClr>
                  <a:schemeClr val="bg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B608-E544-AB09-0FCCB848CEBA}"/>
              </c:ext>
            </c:extLst>
          </c:dPt>
          <c:dPt>
            <c:idx val="5"/>
            <c:invertIfNegative val="0"/>
            <c:bubble3D val="0"/>
            <c:spPr>
              <a:solidFill>
                <a:srgbClr val="C7D9F1"/>
              </a:solidFill>
              <a:ln>
                <a:solidFill>
                  <a:schemeClr val="bg1"/>
                </a:solidFill>
                <a:round/>
              </a:ln>
              <a:effectLst/>
              <a:sp3d>
                <a:contourClr>
                  <a:schemeClr val="bg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B608-E544-AB09-0FCCB848CEBA}"/>
              </c:ext>
            </c:extLst>
          </c:dPt>
          <c:dPt>
            <c:idx val="6"/>
            <c:invertIfNegative val="0"/>
            <c:bubble3D val="0"/>
            <c:spPr>
              <a:solidFill>
                <a:srgbClr val="BFBFBF"/>
              </a:solidFill>
              <a:ln>
                <a:solidFill>
                  <a:schemeClr val="bg1"/>
                </a:solidFill>
                <a:round/>
              </a:ln>
              <a:effectLst/>
              <a:sp3d>
                <a:contourClr>
                  <a:schemeClr val="bg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2-B608-E544-AB09-0FCCB848CEBA}"/>
              </c:ext>
            </c:extLst>
          </c:dPt>
          <c:dPt>
            <c:idx val="7"/>
            <c:invertIfNegative val="0"/>
            <c:bubble3D val="0"/>
            <c:spPr>
              <a:solidFill>
                <a:srgbClr val="C7D9F1"/>
              </a:solidFill>
              <a:ln>
                <a:solidFill>
                  <a:schemeClr val="bg1"/>
                </a:solidFill>
                <a:round/>
              </a:ln>
              <a:effectLst/>
              <a:sp3d>
                <a:contourClr>
                  <a:schemeClr val="bg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4-B608-E544-AB09-0FCCB848CEBA}"/>
              </c:ext>
            </c:extLst>
          </c:dPt>
          <c:dPt>
            <c:idx val="8"/>
            <c:invertIfNegative val="0"/>
            <c:bubble3D val="0"/>
            <c:spPr>
              <a:solidFill>
                <a:srgbClr val="C7D9F1"/>
              </a:solidFill>
              <a:ln>
                <a:solidFill>
                  <a:schemeClr val="bg1"/>
                </a:solidFill>
              </a:ln>
              <a:effectLst/>
              <a:sp3d>
                <a:contourClr>
                  <a:schemeClr val="bg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6-B608-E544-AB09-0FCCB848CEBA}"/>
              </c:ext>
            </c:extLst>
          </c:dPt>
          <c:dLbls>
            <c:dLbl>
              <c:idx val="0"/>
              <c:layout>
                <c:manualLayout>
                  <c:x val="1.9799043616945275E-2"/>
                  <c:y val="-0.28473603689112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16-B608-E544-AB09-0FCCB848CE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876659076538954E-2"/>
                  <c:y val="-0.29915003798453504"/>
                </c:manualLayout>
              </c:layout>
              <c:spPr>
                <a:noFill/>
                <a:ln>
                  <a:noFill/>
                  <a:round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ru-RU" sz="900" b="0" i="0" u="none" strike="noStrike" kern="1200" baseline="0">
                      <a:solidFill>
                        <a:schemeClr val="tx1"/>
                      </a:solidFill>
                      <a:latin typeface="Segoe UI Light" panose="020B0502040204020203" pitchFamily="34" charset="0"/>
                      <a:ea typeface="+mn-ea"/>
                      <a:cs typeface="Segoe UI Light" panose="020B0502040204020203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18-B608-E544-AB09-0FCCB848CEBA}"/>
                </c:ext>
                <c:ext xmlns:c15="http://schemas.microsoft.com/office/drawing/2012/chart" uri="{CE6537A1-D6FC-4f65-9D91-7224C49458BB}">
                  <c15:layout>
                    <c:manualLayout>
                      <c:w val="4.8007557771926765E-2"/>
                      <c:h val="0.10818441352435187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8827358972595999E-2"/>
                  <c:y val="-0.30310854042179858"/>
                </c:manualLayout>
              </c:layout>
              <c:spPr>
                <a:noFill/>
                <a:ln>
                  <a:noFill/>
                  <a:round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ru-RU" sz="900" b="0" i="0" u="none" strike="noStrike" kern="1200" baseline="0">
                      <a:solidFill>
                        <a:schemeClr val="tx1"/>
                      </a:solidFill>
                      <a:latin typeface="Segoe UI Light" panose="020B0502040204020203" pitchFamily="34" charset="0"/>
                      <a:ea typeface="+mn-ea"/>
                      <a:cs typeface="Segoe UI Light" panose="020B0502040204020203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1A-B608-E544-AB09-0FCCB848CEBA}"/>
                </c:ext>
                <c:ext xmlns:c15="http://schemas.microsoft.com/office/drawing/2012/chart" uri="{CE6537A1-D6FC-4f65-9D91-7224C49458BB}">
                  <c15:layout>
                    <c:manualLayout>
                      <c:w val="4.2589986154420674E-2"/>
                      <c:h val="7.1856770683376342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2.0479020644338441E-2"/>
                  <c:y val="-0.296509694879238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1C-B608-E544-AB09-0FCCB848CE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9188833749239898E-2"/>
                  <c:y val="-0.269115012961796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1E-B608-E544-AB09-0FCCB848CE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8701643269390215E-2"/>
                  <c:y val="-0.307022154859265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20-B608-E544-AB09-0FCCB848CE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0598922417570192E-2"/>
                  <c:y val="-0.341252195642334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B608-E544-AB09-0FCCB848CEBA}"/>
                </c:ext>
                <c:ext xmlns:c15="http://schemas.microsoft.com/office/drawing/2012/chart" uri="{CE6537A1-D6FC-4f65-9D91-7224C49458BB}">
                  <c15:layout>
                    <c:manualLayout>
                      <c:w val="4.2600771415821706E-2"/>
                      <c:h val="8.2937228768708071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1.8458806368157436E-2"/>
                  <c:y val="-0.309150155622051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24-B608-E544-AB09-0FCCB848CE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4981402164871437E-2"/>
                  <c:y val="-0.2227800717093536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26-B608-E544-AB09-0FCCB848CE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7121939513557592E-2"/>
                  <c:y val="-0.2673814074523985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27-B608-E544-AB09-0FCCB848CEB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  <a:round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900" b="0" i="0" u="none" strike="noStrike" kern="1200" baseline="0">
                    <a:solidFill>
                      <a:schemeClr val="tx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 formatCode="m/d/yyyy">
                  <c:v>45736</c:v>
                </c:pt>
              </c:numCache>
            </c:numRef>
          </c:cat>
          <c:val>
            <c:numRef>
              <c:f>Лист1!$F$2:$F$11</c:f>
              <c:numCache>
                <c:formatCode>General</c:formatCode>
                <c:ptCount val="10"/>
                <c:pt idx="0">
                  <c:v>217</c:v>
                </c:pt>
                <c:pt idx="1">
                  <c:v>241</c:v>
                </c:pt>
                <c:pt idx="2">
                  <c:v>247</c:v>
                </c:pt>
                <c:pt idx="3">
                  <c:v>236</c:v>
                </c:pt>
                <c:pt idx="4">
                  <c:v>193</c:v>
                </c:pt>
                <c:pt idx="5">
                  <c:v>245</c:v>
                </c:pt>
                <c:pt idx="6">
                  <c:v>290</c:v>
                </c:pt>
                <c:pt idx="7">
                  <c:v>255</c:v>
                </c:pt>
                <c:pt idx="8">
                  <c:v>152</c:v>
                </c:pt>
                <c:pt idx="9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8-B608-E544-AB09-0FCCB848CE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gapDepth val="4"/>
        <c:shape val="box"/>
        <c:axId val="331800352"/>
        <c:axId val="331801136"/>
        <c:axId val="0"/>
      </c:bar3DChart>
      <c:catAx>
        <c:axId val="3318003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1801136"/>
        <c:crosses val="autoZero"/>
        <c:auto val="1"/>
        <c:lblAlgn val="ctr"/>
        <c:lblOffset val="100"/>
        <c:noMultiLvlLbl val="0"/>
      </c:catAx>
      <c:valAx>
        <c:axId val="3318011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180035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466533914916007"/>
          <c:y val="0.54937920724557832"/>
          <c:w val="0.78549329030142279"/>
          <c:h val="0.41521460818985001"/>
        </c:manualLayout>
      </c:layout>
      <c:lineChart>
        <c:grouping val="standard"/>
        <c:varyColors val="0"/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31802312"/>
        <c:axId val="331677272"/>
      </c:lineChart>
      <c:catAx>
        <c:axId val="3318023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1677272"/>
        <c:crosses val="autoZero"/>
        <c:auto val="1"/>
        <c:lblAlgn val="ctr"/>
        <c:lblOffset val="100"/>
        <c:noMultiLvlLbl val="0"/>
      </c:catAx>
      <c:valAx>
        <c:axId val="3316772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18023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1292E-2"/>
          <c:y val="0.12654599999999999"/>
          <c:w val="0.92537199999999997"/>
          <c:h val="0.7786920000000000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7DEE8"/>
            </a:solidFill>
            <a:ln>
              <a:solidFill>
                <a:schemeClr val="bg1"/>
              </a:solidFill>
            </a:ln>
            <a:effectLst/>
            <a:sp3d>
              <a:contourClr>
                <a:schemeClr val="bg1"/>
              </a:contourClr>
            </a:sp3d>
          </c:spPr>
          <c:invertIfNegative val="0"/>
          <c:dLbls>
            <c:dLbl>
              <c:idx val="0"/>
              <c:layout>
                <c:manualLayout>
                  <c:x val="1.3134124402910112E-2"/>
                  <c:y val="-0.360643901868390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00-8BAF-FD4E-AF95-DCC3537C97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40512792757825E-2"/>
                  <c:y val="-0.400298299037473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01-8BAF-FD4E-AF95-DCC3537C97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405127927578232E-2"/>
                  <c:y val="-0.401145185602197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02-8BAF-FD4E-AF95-DCC3537C97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323145136728476E-2"/>
                  <c:y val="-0.386516591056146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03-8BAF-FD4E-AF95-DCC3537C97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749228542555168E-2"/>
                  <c:y val="-0.157412755452060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BAF-FD4E-AF95-DCC3537C97AB}"/>
                </c:ext>
                <c:ext xmlns:c15="http://schemas.microsoft.com/office/drawing/2012/chart" uri="{CE6537A1-D6FC-4f65-9D91-7224C49458BB}">
                  <c15:layout>
                    <c:manualLayout>
                      <c:w val="3.2975999999999998E-2"/>
                      <c:h val="9.4031000000000003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1.7619203813515429E-2"/>
                  <c:y val="-0.414927502854434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05-8BAF-FD4E-AF95-DCC3537C97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585574939401176E-2"/>
                  <c:y val="-0.196101762864450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BAF-FD4E-AF95-DCC3537C97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5323145136728476E-2"/>
                  <c:y val="-0.394254331611533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07-8BAF-FD4E-AF95-DCC3537C97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7512165870546829E-2"/>
                  <c:y val="-0.289192874454854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08-8BAF-FD4E-AF95-DCC3537C97A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5430269261615729E-2"/>
                  <c:y val="-0.3449314143736755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09-8BAF-FD4E-AF95-DCC3537C97AB}"/>
                </c:ext>
                <c:ext xmlns:c15="http://schemas.microsoft.com/office/drawing/2012/chart" uri="{CE6537A1-D6FC-4f65-9D91-7224C49458BB}">
                  <c15:layout>
                    <c:manualLayout>
                      <c:w val="3.7410364340955661E-2"/>
                      <c:h val="0.1055817745137104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 formatCode="m/d/yyyy">
                  <c:v>45736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239</c:v>
                </c:pt>
                <c:pt idx="1">
                  <c:v>272</c:v>
                </c:pt>
                <c:pt idx="2">
                  <c:v>275</c:v>
                </c:pt>
                <c:pt idx="3">
                  <c:v>261</c:v>
                </c:pt>
                <c:pt idx="4">
                  <c:v>64</c:v>
                </c:pt>
                <c:pt idx="5">
                  <c:v>278</c:v>
                </c:pt>
                <c:pt idx="6">
                  <c:v>77</c:v>
                </c:pt>
                <c:pt idx="7">
                  <c:v>256</c:v>
                </c:pt>
                <c:pt idx="8">
                  <c:v>176</c:v>
                </c:pt>
                <c:pt idx="9">
                  <c:v>212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BAF-FD4E-AF95-DCC3537C97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gapDepth val="4"/>
        <c:shape val="box"/>
        <c:axId val="331678448"/>
        <c:axId val="331676880"/>
        <c:axId val="0"/>
      </c:bar3DChart>
      <c:catAx>
        <c:axId val="331678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1676880"/>
        <c:crosses val="autoZero"/>
        <c:auto val="1"/>
        <c:lblAlgn val="ctr"/>
        <c:lblOffset val="100"/>
        <c:noMultiLvlLbl val="0"/>
      </c:catAx>
      <c:valAx>
        <c:axId val="3316768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167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32318811488582E-3"/>
          <c:y val="0.8386244184749444"/>
          <c:w val="0.96541439915748928"/>
          <c:h val="0.1613753965732588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rgbClr val="5E5E5E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5E5E5E"/>
              </a:solidFill>
              <a:ln w="9525">
                <a:solidFill>
                  <a:srgbClr val="5E5E5E"/>
                </a:solidFill>
              </a:ln>
              <a:effectLst/>
            </c:spPr>
          </c:marker>
          <c:dPt>
            <c:idx val="4"/>
            <c:bubble3D val="0"/>
            <c:spPr>
              <a:ln w="28575" cap="rnd">
                <a:solidFill>
                  <a:srgbClr val="5E5E5E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76-9E4B-AB7D-9644CAE2F2EA}"/>
              </c:ext>
            </c:extLst>
          </c:dPt>
          <c:dLbls>
            <c:dLbl>
              <c:idx val="0"/>
              <c:layout>
                <c:manualLayout>
                  <c:x val="-7.0367747711323536E-2"/>
                  <c:y val="-1.96859292023828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02-A576-9E4B-AB7D-9644CAE2F2E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3354999999999998E-2"/>
                  <c:y val="-7.73780000000000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03-A576-9E4B-AB7D-9644CAE2F2E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579999999999999E-2"/>
                  <c:y val="-7.73780000000000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04-A576-9E4B-AB7D-9644CAE2F2E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8783999999999999E-2"/>
                  <c:y val="-8.84319999999999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05-A576-9E4B-AB7D-9644CAE2F2E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364437263635703E-2"/>
                  <c:y val="-1.071121580567056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0,75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01-A576-9E4B-AB7D-9644CAE2F2E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08.70.2025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0.51851851851851849</c:v>
                </c:pt>
                <c:pt idx="1">
                  <c:v>0.56224350205198359</c:v>
                </c:pt>
                <c:pt idx="2">
                  <c:v>1.2373887240356083</c:v>
                </c:pt>
                <c:pt idx="3">
                  <c:v>1.1865509761388287</c:v>
                </c:pt>
                <c:pt idx="4">
                  <c:v>0.95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A576-9E4B-AB7D-9644CAE2F2E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31171584"/>
        <c:axId val="331172368"/>
      </c:lineChart>
      <c:catAx>
        <c:axId val="3311715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1172368"/>
        <c:crosses val="autoZero"/>
        <c:auto val="1"/>
        <c:lblAlgn val="ctr"/>
        <c:lblOffset val="100"/>
        <c:noMultiLvlLbl val="0"/>
      </c:catAx>
      <c:valAx>
        <c:axId val="33117236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33117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646419349209795E-2"/>
          <c:y val="0.40740752731687579"/>
          <c:w val="0.86982232734658038"/>
          <c:h val="0.1963115869025162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rgbClr val="5F5F5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5F5F5F"/>
              </a:solidFill>
              <a:ln w="9525">
                <a:solidFill>
                  <a:srgbClr val="5F5F5F"/>
                </a:solidFill>
              </a:ln>
              <a:effectLst/>
            </c:spPr>
          </c:marker>
          <c:dPt>
            <c:idx val="9"/>
            <c:bubble3D val="0"/>
            <c:spPr>
              <a:ln w="28575" cap="rnd">
                <a:solidFill>
                  <a:srgbClr val="5F5F5F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DE9-7342-AA15-E0869765A47D}"/>
              </c:ext>
            </c:extLst>
          </c:dPt>
          <c:dLbls>
            <c:dLbl>
              <c:idx val="0"/>
              <c:layout>
                <c:manualLayout>
                  <c:x val="-3.0474999999999999E-2"/>
                  <c:y val="-5.5601999999999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02-ADE9-7342-AA15-E0869765A47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5131000000000003E-2"/>
                  <c:y val="-5.5601999999999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03-ADE9-7342-AA15-E0869765A47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0474999999999999E-2"/>
                  <c:y val="-5.5601999999999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04-ADE9-7342-AA15-E0869765A47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0325000000000001E-2"/>
                  <c:y val="-4.8009000000000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05-ADE9-7342-AA15-E0869765A47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8335785446148853E-2"/>
                  <c:y val="-4.15581892813783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06-ADE9-7342-AA15-E0869765A47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8799000000000002E-2"/>
                  <c:y val="-5.5601999999999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07-ADE9-7342-AA15-E0869765A47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8799000000000002E-2"/>
                  <c:y val="-5.5601999999999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DE9-7342-AA15-E0869765A47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0318999999999999E-2"/>
                  <c:y val="-4.80090000000000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09-ADE9-7342-AA15-E0869765A47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0325000000000001E-2"/>
                  <c:y val="-5.56019999999999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0A-ADE9-7342-AA15-E0869765A47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7921918402239589E-2"/>
                  <c:y val="-4.213493669422437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54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DE9-7342-AA15-E0869765A47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 formatCode="m/d/yyyy">
                  <c:v>45737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40</c:v>
                </c:pt>
                <c:pt idx="1">
                  <c:v>52</c:v>
                </c:pt>
                <c:pt idx="2">
                  <c:v>54</c:v>
                </c:pt>
                <c:pt idx="3">
                  <c:v>58</c:v>
                </c:pt>
                <c:pt idx="4">
                  <c:v>62</c:v>
                </c:pt>
                <c:pt idx="5">
                  <c:v>91</c:v>
                </c:pt>
                <c:pt idx="6">
                  <c:v>81</c:v>
                </c:pt>
                <c:pt idx="7">
                  <c:v>47</c:v>
                </c:pt>
                <c:pt idx="8" formatCode="0">
                  <c:v>65.69886363636364</c:v>
                </c:pt>
                <c:pt idx="9" formatCode="0">
                  <c:v>55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ADE9-7342-AA15-E0869765A47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31171976"/>
        <c:axId val="331172760"/>
      </c:lineChart>
      <c:catAx>
        <c:axId val="331171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1172760"/>
        <c:crosses val="autoZero"/>
        <c:auto val="1"/>
        <c:lblAlgn val="ctr"/>
        <c:lblOffset val="100"/>
        <c:noMultiLvlLbl val="0"/>
      </c:catAx>
      <c:valAx>
        <c:axId val="331172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1171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868139466291456E-2"/>
          <c:y val="0.25575938096064643"/>
          <c:w val="0.9442864386930484"/>
          <c:h val="0.7320616008983703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нарушений</c:v>
                </c:pt>
              </c:strCache>
            </c:strRef>
          </c:tx>
          <c:spPr>
            <a:ln w="28575" cap="rnd">
              <a:solidFill>
                <a:srgbClr val="31859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1859C"/>
              </a:solidFill>
              <a:ln w="9525">
                <a:solidFill>
                  <a:srgbClr val="31859C"/>
                </a:solidFill>
              </a:ln>
              <a:effectLst/>
            </c:spPr>
          </c:marker>
          <c:dPt>
            <c:idx val="9"/>
            <c:bubble3D val="0"/>
            <c:spPr>
              <a:ln w="28575" cap="rnd">
                <a:solidFill>
                  <a:srgbClr val="31859C"/>
                </a:solidFill>
                <a:prstDash val="sysDash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E55-CF44-8602-A99EB56EFA73}"/>
              </c:ext>
            </c:extLst>
          </c:dPt>
          <c:dLbls>
            <c:dLbl>
              <c:idx val="5"/>
              <c:layout>
                <c:manualLayout>
                  <c:x val="-5.0332000000000002E-2"/>
                  <c:y val="-0.11353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02-3E55-CF44-8602-A99EB56EFA7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dirty="0"/>
                      <a:t>11673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E55-CF44-8602-A99EB56EFA7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31859C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 formatCode="m/d/yyyy">
                  <c:v>2024</c:v>
                </c:pt>
                <c:pt idx="9" formatCode="m/d/yyyy">
                  <c:v>45846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9619</c:v>
                </c:pt>
                <c:pt idx="1">
                  <c:v>14203</c:v>
                </c:pt>
                <c:pt idx="2">
                  <c:v>14722</c:v>
                </c:pt>
                <c:pt idx="3">
                  <c:v>15215</c:v>
                </c:pt>
                <c:pt idx="4">
                  <c:v>3962</c:v>
                </c:pt>
                <c:pt idx="5">
                  <c:v>25324</c:v>
                </c:pt>
                <c:pt idx="6">
                  <c:v>6275</c:v>
                </c:pt>
                <c:pt idx="7">
                  <c:v>12018</c:v>
                </c:pt>
                <c:pt idx="8">
                  <c:v>11563</c:v>
                </c:pt>
                <c:pt idx="9">
                  <c:v>11673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E55-CF44-8602-A99EB56EFA7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31169624"/>
        <c:axId val="331170408"/>
      </c:lineChart>
      <c:catAx>
        <c:axId val="3311696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1170408"/>
        <c:crosses val="autoZero"/>
        <c:auto val="1"/>
        <c:lblAlgn val="ctr"/>
        <c:lblOffset val="100"/>
        <c:noMultiLvlLbl val="0"/>
      </c:catAx>
      <c:valAx>
        <c:axId val="3311704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1169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  <a:round/>
        </a:ln>
        <a:effectLst/>
        <a:sp3d/>
      </c:spPr>
    </c:floor>
    <c:sideWall>
      <c:thickness val="0"/>
      <c:spPr>
        <a:noFill/>
        <a:ln w="25400">
          <a:noFill/>
          <a:round/>
        </a:ln>
        <a:effectLst/>
        <a:sp3d/>
      </c:spPr>
    </c:sideWall>
    <c:backWall>
      <c:thickness val="0"/>
      <c:spPr>
        <a:noFill/>
        <a:ln w="25400">
          <a:noFill/>
          <a:round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885586231979853E-2"/>
          <c:y val="1.7113188561278493E-3"/>
          <c:w val="0.96011439773168838"/>
          <c:h val="0.7798470989761092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  <a:round/>
            </a:ln>
            <a:effectLst/>
            <a:sp3d>
              <a:contourClr>
                <a:schemeClr val="bg1"/>
              </a:contourClr>
            </a:sp3d>
          </c:spPr>
          <c:invertIfNegative val="0"/>
          <c:dPt>
            <c:idx val="10"/>
            <c:invertIfNegative val="0"/>
            <c:bubble3D val="0"/>
            <c:spPr>
              <a:solidFill>
                <a:schemeClr val="tx2">
                  <a:lumMod val="75000"/>
                  <a:alpha val="83000"/>
                </a:schemeClr>
              </a:solidFill>
              <a:ln>
                <a:solidFill>
                  <a:schemeClr val="bg1"/>
                </a:solidFill>
                <a:round/>
              </a:ln>
              <a:effectLst/>
              <a:sp3d>
                <a:contourClr>
                  <a:schemeClr val="bg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B98-463A-8720-32DE91779764}"/>
              </c:ext>
            </c:extLst>
          </c:dPt>
          <c:cat>
            <c:numRef>
              <c:f>Лист1!$A$2:$A$12</c:f>
              <c:numCache>
                <c:formatCode>General</c:formatCod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500</c:v>
                </c:pt>
                <c:pt idx="1">
                  <c:v>572</c:v>
                </c:pt>
                <c:pt idx="2">
                  <c:v>575</c:v>
                </c:pt>
                <c:pt idx="3">
                  <c:v>561</c:v>
                </c:pt>
                <c:pt idx="4">
                  <c:v>364</c:v>
                </c:pt>
                <c:pt idx="5">
                  <c:v>578</c:v>
                </c:pt>
                <c:pt idx="6">
                  <c:v>377</c:v>
                </c:pt>
                <c:pt idx="7">
                  <c:v>556</c:v>
                </c:pt>
                <c:pt idx="8">
                  <c:v>456</c:v>
                </c:pt>
                <c:pt idx="9">
                  <c:v>450</c:v>
                </c:pt>
                <c:pt idx="10">
                  <c:v>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90-C146-B9A0-5B8F12B1DA6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  <a:round/>
            </a:ln>
            <a:effectLst/>
            <a:sp3d>
              <a:contourClr>
                <a:schemeClr val="bg1"/>
              </a:contourClr>
            </a:sp3d>
          </c:spPr>
          <c:invertIfNegative val="0"/>
          <c:dPt>
            <c:idx val="10"/>
            <c:invertIfNegative val="0"/>
            <c:bubble3D val="0"/>
            <c:spPr>
              <a:solidFill>
                <a:schemeClr val="tx2">
                  <a:lumMod val="60000"/>
                  <a:lumOff val="40000"/>
                  <a:alpha val="94000"/>
                </a:schemeClr>
              </a:solidFill>
              <a:ln>
                <a:solidFill>
                  <a:schemeClr val="bg1"/>
                </a:solidFill>
                <a:round/>
              </a:ln>
              <a:effectLst/>
              <a:sp3d>
                <a:contourClr>
                  <a:schemeClr val="bg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98-463A-8720-32DE91779764}"/>
              </c:ext>
            </c:extLst>
          </c:dPt>
          <c:cat>
            <c:numRef>
              <c:f>Лист1!$A$2:$A$12</c:f>
              <c:numCache>
                <c:formatCode>General</c:formatCod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</c:numCache>
            </c:num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1000</c:v>
                </c:pt>
                <c:pt idx="1">
                  <c:v>950</c:v>
                </c:pt>
                <c:pt idx="2">
                  <c:v>900</c:v>
                </c:pt>
                <c:pt idx="3">
                  <c:v>890</c:v>
                </c:pt>
                <c:pt idx="4">
                  <c:v>850</c:v>
                </c:pt>
                <c:pt idx="5">
                  <c:v>800</c:v>
                </c:pt>
                <c:pt idx="6">
                  <c:v>800</c:v>
                </c:pt>
                <c:pt idx="7">
                  <c:v>600</c:v>
                </c:pt>
                <c:pt idx="8">
                  <c:v>637</c:v>
                </c:pt>
                <c:pt idx="9">
                  <c:v>637</c:v>
                </c:pt>
                <c:pt idx="10">
                  <c:v>637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990-C146-B9A0-5B8F12B1DA6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/>
              </a:solidFill>
              <a:round/>
            </a:ln>
            <a:effectLst/>
            <a:sp3d>
              <a:contourClr>
                <a:schemeClr val="bg1"/>
              </a:contourClr>
            </a:sp3d>
          </c:spPr>
          <c:invertIfNegative val="0"/>
          <c:dPt>
            <c:idx val="10"/>
            <c:invertIfNegative val="0"/>
            <c:bubble3D val="0"/>
            <c:spPr>
              <a:solidFill>
                <a:schemeClr val="tx2">
                  <a:lumMod val="20000"/>
                  <a:lumOff val="80000"/>
                  <a:alpha val="76000"/>
                </a:schemeClr>
              </a:solidFill>
              <a:ln>
                <a:solidFill>
                  <a:schemeClr val="bg1"/>
                </a:solidFill>
              </a:ln>
              <a:effectLst/>
              <a:sp3d>
                <a:contourClr>
                  <a:schemeClr val="bg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B98-463A-8720-32DE91779764}"/>
              </c:ext>
            </c:extLst>
          </c:dPt>
          <c:cat>
            <c:numRef>
              <c:f>Лист1!$A$2:$A$12</c:f>
              <c:numCache>
                <c:formatCode>General</c:formatCode>
                <c:ptCount val="11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</c:numCache>
            </c:num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3593</c:v>
                </c:pt>
                <c:pt idx="1">
                  <c:v>3503</c:v>
                </c:pt>
                <c:pt idx="2">
                  <c:v>3338</c:v>
                </c:pt>
                <c:pt idx="3">
                  <c:v>3313</c:v>
                </c:pt>
                <c:pt idx="4">
                  <c:v>3344</c:v>
                </c:pt>
                <c:pt idx="5">
                  <c:v>2867</c:v>
                </c:pt>
                <c:pt idx="6">
                  <c:v>2800</c:v>
                </c:pt>
                <c:pt idx="7">
                  <c:v>2000</c:v>
                </c:pt>
                <c:pt idx="8">
                  <c:v>1800</c:v>
                </c:pt>
                <c:pt idx="9">
                  <c:v>1700</c:v>
                </c:pt>
                <c:pt idx="10">
                  <c:v>1700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990-C146-B9A0-5B8F12B1DA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147"/>
        <c:shape val="box"/>
        <c:axId val="331170800"/>
        <c:axId val="330101360"/>
        <c:axId val="0"/>
      </c:bar3DChart>
      <c:catAx>
        <c:axId val="33117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0101360"/>
        <c:crosses val="autoZero"/>
        <c:auto val="1"/>
        <c:lblAlgn val="ctr"/>
        <c:lblOffset val="100"/>
        <c:tickMarkSkip val="2"/>
        <c:noMultiLvlLbl val="0"/>
      </c:catAx>
      <c:valAx>
        <c:axId val="33010136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3117080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  <a:round/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  <a:round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  <a:round/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  <a:round/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  <a:round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  <a:round/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  <a:round/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  <a:round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0.265</cdr:x>
      <cdr:y>0.7225</cdr:y>
    </cdr:from>
    <cdr:to>
      <cdr:x>0.36042</cdr:x>
      <cdr:y>0.73662</cdr:y>
    </cdr:to>
    <cdr:cxnSp macro="">
      <cdr:nvCxnSpPr>
        <cdr:cNvPr id="25" name="Прямая соединительная линия 24">
          <a:extLst xmlns:a="http://schemas.openxmlformats.org/drawingml/2006/main">
            <a:ext uri="{FF2B5EF4-FFF2-40B4-BE49-F238E27FC236}">
              <a16:creationId xmlns:a16="http://schemas.microsoft.com/office/drawing/2014/main" xmlns="" id="{BF526FE4-09C6-B050-8BFA-C37748157360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412735" y="2028635"/>
          <a:ext cx="508707" cy="39649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0.265</cdr:x>
      <cdr:y>0.7225</cdr:y>
    </cdr:from>
    <cdr:to>
      <cdr:x>0.36042</cdr:x>
      <cdr:y>0.73662</cdr:y>
    </cdr:to>
    <cdr:cxnSp macro="">
      <cdr:nvCxnSpPr>
        <cdr:cNvPr id="25" name="Прямая соединительная линия 24">
          <a:extLst xmlns:a="http://schemas.openxmlformats.org/drawingml/2006/main">
            <a:ext uri="{FF2B5EF4-FFF2-40B4-BE49-F238E27FC236}">
              <a16:creationId xmlns:a16="http://schemas.microsoft.com/office/drawing/2014/main" xmlns="" id="{93BBB226-714F-D2A6-5477-1093914FD9FC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412735" y="2028635"/>
          <a:ext cx="508707" cy="39649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>
            <a:lumMod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1EF9E622-0A42-4918-8797-B843797570F9}" type="datetimeFigureOut">
              <a:rPr lang="ru-RU" smtClean="0"/>
              <a:t>13.01.2026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991" y="4773375"/>
            <a:ext cx="5455920" cy="3905488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1047"/>
            <a:ext cx="2955290" cy="497657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3032" y="9421047"/>
            <a:ext cx="2955290" cy="497657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A251E5EF-F2B2-4AFA-9221-7F38D998A80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3641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51E5EF-F2B2-4AFA-9221-7F38D998A80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996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1E5EF-F2B2-4AFA-9221-7F38D998A804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9547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59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51E5EF-F2B2-4AFA-9221-7F38D998A804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pPr marL="0" marR="0" lvl="0" indent="0" algn="r" defTabSz="4559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5261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59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51E5EF-F2B2-4AFA-9221-7F38D998A804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</a:rPr>
              <a:pPr marL="0" marR="0" lvl="0" indent="0" algn="r" defTabSz="4559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6207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74">
              <a:defRPr/>
            </a:pPr>
            <a:fld id="{FEDCA9CD-B243-4225-9B42-C179C167EA96}" type="slidenum">
              <a:rPr lang="ru-RU">
                <a:solidFill>
                  <a:prstClr val="black"/>
                </a:solidFill>
                <a:latin typeface="Calibri" panose="020F0502020204030204"/>
                <a:cs typeface="Arial"/>
              </a:rPr>
              <a:pPr defTabSz="465874">
                <a:defRPr/>
              </a:pPr>
              <a:t>4</a:t>
            </a:fld>
            <a:endParaRPr lang="ru-RU">
              <a:solidFill>
                <a:prstClr val="black"/>
              </a:solidFill>
              <a:latin typeface="Calibri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2433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4730B5F-0C3D-B2A0-9754-31025FDFF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62B9A576-5590-533B-EC28-8627C3DCC1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94DB1069-75A7-9391-F01C-2B58F8C3B6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1F2E543-FF39-A88F-ECBA-3F60BCA0F0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51E5EF-F2B2-4AFA-9221-7F38D998A80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86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6024">
              <a:defRPr/>
            </a:pPr>
            <a:fld id="{FEDCA9CD-B243-4225-9B42-C179C167EA96}" type="slidenum">
              <a:rPr lang="ru-RU">
                <a:solidFill>
                  <a:prstClr val="black"/>
                </a:solidFill>
              </a:rPr>
              <a:pPr defTabSz="466024"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150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DCA9CD-B243-4225-9B42-C179C167EA9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924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7232">
              <a:defRPr/>
            </a:pPr>
            <a:fld id="{FEDCA9CD-B243-4225-9B42-C179C167EA96}" type="slidenum">
              <a:rPr lang="ru-RU">
                <a:solidFill>
                  <a:prstClr val="black"/>
                </a:solidFill>
                <a:cs typeface="Arial"/>
              </a:rPr>
              <a:pPr defTabSz="467232">
                <a:defRPr/>
              </a:pPr>
              <a:t>9</a:t>
            </a:fld>
            <a:endParaRPr lang="ru-RU">
              <a:solidFill>
                <a:prstClr val="black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5756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7232">
              <a:defRPr/>
            </a:pPr>
            <a:fld id="{FEDCA9CD-B243-4225-9B42-C179C167EA96}" type="slidenum">
              <a:rPr lang="ru-RU">
                <a:solidFill>
                  <a:prstClr val="black"/>
                </a:solidFill>
                <a:cs typeface="Arial"/>
              </a:rPr>
              <a:pPr defTabSz="467232">
                <a:defRPr/>
              </a:pPr>
              <a:t>10</a:t>
            </a:fld>
            <a:endParaRPr lang="ru-RU">
              <a:solidFill>
                <a:prstClr val="black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354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43154" y="1818512"/>
            <a:ext cx="8534401" cy="3577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24"/>
            </a:lvl1pPr>
          </a:lstStyle>
          <a:p>
            <a:endParaRPr dirty="0"/>
          </a:p>
        </p:txBody>
      </p:sp>
      <p:sp>
        <p:nvSpPr>
          <p:cNvPr id="7" name="Holder 2"/>
          <p:cNvSpPr>
            <a:spLocks noGrp="1"/>
          </p:cNvSpPr>
          <p:nvPr>
            <p:ph type="title"/>
          </p:nvPr>
        </p:nvSpPr>
        <p:spPr>
          <a:xfrm>
            <a:off x="6267763" y="46977"/>
            <a:ext cx="5789968" cy="35844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329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8" name="object 2"/>
          <p:cNvSpPr/>
          <p:nvPr userDrawn="1"/>
        </p:nvSpPr>
        <p:spPr>
          <a:xfrm flipV="1">
            <a:off x="1" y="530119"/>
            <a:ext cx="12192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3808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0C1-9663-4834-9678-E2A955AB6CD1}" type="datetime1">
              <a:rPr lang="en-US" smtClean="0"/>
              <a:t>1/13/2026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7DF15-E714-4CF6-BEF1-7D53FFC8CFCA}" type="datetime1">
              <a:rPr lang="en-US" smtClean="0"/>
              <a:t>1/13/2026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9253569" y="6394480"/>
            <a:ext cx="2804161" cy="358445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Holder 2"/>
          <p:cNvSpPr>
            <a:spLocks noGrp="1"/>
          </p:cNvSpPr>
          <p:nvPr>
            <p:ph type="title"/>
          </p:nvPr>
        </p:nvSpPr>
        <p:spPr>
          <a:xfrm>
            <a:off x="6267763" y="46977"/>
            <a:ext cx="5789968" cy="35844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329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/>
          <p:cNvSpPr/>
          <p:nvPr userDrawn="1"/>
        </p:nvSpPr>
        <p:spPr>
          <a:xfrm flipV="1">
            <a:off x="1" y="530119"/>
            <a:ext cx="12192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3808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2" y="6377945"/>
            <a:ext cx="2804161" cy="276999"/>
          </a:xfrm>
        </p:spPr>
        <p:txBody>
          <a:bodyPr/>
          <a:lstStyle/>
          <a:p>
            <a:fld id="{DCF62467-51A0-4331-81DA-2BBFEC3C67EF}" type="datetime1">
              <a:rPr lang="en-US" smtClean="0"/>
              <a:t>1/13/2026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45281" y="6377947"/>
            <a:ext cx="3901440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9253569" y="6394480"/>
            <a:ext cx="2804161" cy="358445"/>
          </a:xfrm>
        </p:spPr>
        <p:txBody>
          <a:bodyPr lIns="0" tIns="0" rIns="0" bIns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Holder 2"/>
          <p:cNvSpPr>
            <a:spLocks noGrp="1"/>
          </p:cNvSpPr>
          <p:nvPr>
            <p:ph type="title"/>
          </p:nvPr>
        </p:nvSpPr>
        <p:spPr>
          <a:xfrm>
            <a:off x="6267763" y="46977"/>
            <a:ext cx="5789968" cy="35844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2329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7" name="object 2"/>
          <p:cNvSpPr/>
          <p:nvPr userDrawn="1"/>
        </p:nvSpPr>
        <p:spPr>
          <a:xfrm flipV="1">
            <a:off x="1" y="530119"/>
            <a:ext cx="12192000" cy="374445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 sz="3808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340C1-9663-4834-9678-E2A955AB6C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6955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6984" y="3233855"/>
            <a:ext cx="80163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4912538"/>
            <a:ext cx="564744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5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2" y="6377942"/>
            <a:ext cx="280416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340C1-9663-4834-9678-E2A955AB6CD1}" type="datetime1">
              <a:rPr lang="en-US" smtClean="0"/>
              <a:t>1/13/2026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53569" y="6394480"/>
            <a:ext cx="2804161" cy="358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2329" b="1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6"/>
          <a:stretch/>
        </p:blipFill>
        <p:spPr>
          <a:xfrm>
            <a:off x="304801" y="84547"/>
            <a:ext cx="1869921" cy="7319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94" r:id="rId4"/>
  </p:sldLayoutIdLst>
  <p:hf hdr="0" ftr="0" dt="0"/>
  <p:txStyles>
    <p:titleStyle>
      <a:lvl1pPr>
        <a:defRPr sz="4227"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6836">
        <a:defRPr>
          <a:latin typeface="+mn-lt"/>
          <a:ea typeface="+mn-ea"/>
          <a:cs typeface="+mn-cs"/>
        </a:defRPr>
      </a:lvl2pPr>
      <a:lvl3pPr marL="1933673">
        <a:defRPr>
          <a:latin typeface="+mn-lt"/>
          <a:ea typeface="+mn-ea"/>
          <a:cs typeface="+mn-cs"/>
        </a:defRPr>
      </a:lvl3pPr>
      <a:lvl4pPr marL="2900507">
        <a:defRPr>
          <a:latin typeface="+mn-lt"/>
          <a:ea typeface="+mn-ea"/>
          <a:cs typeface="+mn-cs"/>
        </a:defRPr>
      </a:lvl4pPr>
      <a:lvl5pPr marL="3867343">
        <a:defRPr>
          <a:latin typeface="+mn-lt"/>
          <a:ea typeface="+mn-ea"/>
          <a:cs typeface="+mn-cs"/>
        </a:defRPr>
      </a:lvl5pPr>
      <a:lvl6pPr marL="4834180">
        <a:defRPr>
          <a:latin typeface="+mn-lt"/>
          <a:ea typeface="+mn-ea"/>
          <a:cs typeface="+mn-cs"/>
        </a:defRPr>
      </a:lvl6pPr>
      <a:lvl7pPr marL="5801016">
        <a:defRPr>
          <a:latin typeface="+mn-lt"/>
          <a:ea typeface="+mn-ea"/>
          <a:cs typeface="+mn-cs"/>
        </a:defRPr>
      </a:lvl7pPr>
      <a:lvl8pPr marL="6767852">
        <a:defRPr>
          <a:latin typeface="+mn-lt"/>
          <a:ea typeface="+mn-ea"/>
          <a:cs typeface="+mn-cs"/>
        </a:defRPr>
      </a:lvl8pPr>
      <a:lvl9pPr marL="773468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6836">
        <a:defRPr>
          <a:latin typeface="+mn-lt"/>
          <a:ea typeface="+mn-ea"/>
          <a:cs typeface="+mn-cs"/>
        </a:defRPr>
      </a:lvl2pPr>
      <a:lvl3pPr marL="1933673">
        <a:defRPr>
          <a:latin typeface="+mn-lt"/>
          <a:ea typeface="+mn-ea"/>
          <a:cs typeface="+mn-cs"/>
        </a:defRPr>
      </a:lvl3pPr>
      <a:lvl4pPr marL="2900507">
        <a:defRPr>
          <a:latin typeface="+mn-lt"/>
          <a:ea typeface="+mn-ea"/>
          <a:cs typeface="+mn-cs"/>
        </a:defRPr>
      </a:lvl4pPr>
      <a:lvl5pPr marL="3867343">
        <a:defRPr>
          <a:latin typeface="+mn-lt"/>
          <a:ea typeface="+mn-ea"/>
          <a:cs typeface="+mn-cs"/>
        </a:defRPr>
      </a:lvl5pPr>
      <a:lvl6pPr marL="4834180">
        <a:defRPr>
          <a:latin typeface="+mn-lt"/>
          <a:ea typeface="+mn-ea"/>
          <a:cs typeface="+mn-cs"/>
        </a:defRPr>
      </a:lvl6pPr>
      <a:lvl7pPr marL="5801016">
        <a:defRPr>
          <a:latin typeface="+mn-lt"/>
          <a:ea typeface="+mn-ea"/>
          <a:cs typeface="+mn-cs"/>
        </a:defRPr>
      </a:lvl7pPr>
      <a:lvl8pPr marL="6767852">
        <a:defRPr>
          <a:latin typeface="+mn-lt"/>
          <a:ea typeface="+mn-ea"/>
          <a:cs typeface="+mn-cs"/>
        </a:defRPr>
      </a:lvl8pPr>
      <a:lvl9pPr marL="773468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3.png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12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6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11" Type="http://schemas.openxmlformats.org/officeDocument/2006/relationships/chart" Target="../charts/chart8.xml"/><Relationship Id="rId5" Type="http://schemas.openxmlformats.org/officeDocument/2006/relationships/chart" Target="../charts/chart3.xml"/><Relationship Id="rId15" Type="http://schemas.openxmlformats.org/officeDocument/2006/relationships/chart" Target="../charts/chart10.xml"/><Relationship Id="rId10" Type="http://schemas.openxmlformats.org/officeDocument/2006/relationships/chart" Target="../charts/chart7.xml"/><Relationship Id="rId4" Type="http://schemas.openxmlformats.org/officeDocument/2006/relationships/chart" Target="../charts/chart2.xml"/><Relationship Id="rId9" Type="http://schemas.openxmlformats.org/officeDocument/2006/relationships/chart" Target="../charts/chart6.xml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hart" Target="../charts/chart12.xml"/><Relationship Id="rId7" Type="http://schemas.openxmlformats.org/officeDocument/2006/relationships/chart" Target="../charts/chart16.xml"/><Relationship Id="rId12" Type="http://schemas.openxmlformats.org/officeDocument/2006/relationships/chart" Target="../charts/chart2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5.xml"/><Relationship Id="rId11" Type="http://schemas.openxmlformats.org/officeDocument/2006/relationships/chart" Target="../charts/chart19.xml"/><Relationship Id="rId5" Type="http://schemas.openxmlformats.org/officeDocument/2006/relationships/chart" Target="../charts/chart14.xml"/><Relationship Id="rId10" Type="http://schemas.openxmlformats.org/officeDocument/2006/relationships/chart" Target="../charts/chart18.xml"/><Relationship Id="rId4" Type="http://schemas.openxmlformats.org/officeDocument/2006/relationships/chart" Target="../charts/chart13.xml"/><Relationship Id="rId9" Type="http://schemas.openxmlformats.org/officeDocument/2006/relationships/chart" Target="../charts/char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548" y="-158177"/>
            <a:ext cx="12192000" cy="1185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77650" y="37742"/>
            <a:ext cx="1327877" cy="519797"/>
          </a:xfrm>
          <a:prstGeom prst="rect">
            <a:avLst/>
          </a:prstGeom>
        </p:spPr>
      </p:pic>
      <p:sp>
        <p:nvSpPr>
          <p:cNvPr id="9" name="object 8"/>
          <p:cNvSpPr/>
          <p:nvPr/>
        </p:nvSpPr>
        <p:spPr>
          <a:xfrm flipV="1">
            <a:off x="-548" y="6501953"/>
            <a:ext cx="12192547" cy="45719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pPr defTabSz="1932384"/>
            <a:endParaRPr sz="3808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" y="6512730"/>
            <a:ext cx="4850865" cy="352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932384"/>
            <a:r>
              <a:rPr lang="en-US" sz="1691" dirty="0">
                <a:solidFill>
                  <a:prstClr val="white">
                    <a:lumMod val="6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www.roskazna.gov.ru</a:t>
            </a:r>
            <a:endParaRPr lang="ru-RU" sz="1691" dirty="0">
              <a:solidFill>
                <a:prstClr val="white">
                  <a:lumMod val="65000"/>
                </a:prst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5023" y="6512730"/>
            <a:ext cx="4833835" cy="352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932384"/>
            <a:r>
              <a:rPr lang="en-US" sz="1691" dirty="0">
                <a:solidFill>
                  <a:prstClr val="white">
                    <a:lumMod val="6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 </a:t>
            </a:r>
            <a:r>
              <a:rPr lang="ru-RU" sz="1691" dirty="0">
                <a:solidFill>
                  <a:prstClr val="white">
                    <a:lumMod val="6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декабря 2025 г.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6276" y="5050220"/>
            <a:ext cx="42160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932384"/>
            <a:r>
              <a:rPr lang="ru-RU" b="1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Муромцева Людмила Халиловна</a:t>
            </a:r>
            <a:endParaRPr lang="ru-RU" dirty="0">
              <a:solidFill>
                <a:srgbClr val="11437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defTabSz="1932384"/>
            <a:r>
              <a:rPr lang="ru-RU" sz="1400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Начальник Управления по надзору </a:t>
            </a:r>
          </a:p>
          <a:p>
            <a:pPr defTabSz="1932384"/>
            <a:r>
              <a:rPr lang="ru-RU" sz="1400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 аудиторской деятельностью</a:t>
            </a:r>
          </a:p>
          <a:p>
            <a:pPr defTabSz="1932384"/>
            <a:r>
              <a:rPr lang="ru-RU" sz="1400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Федерального казначейства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60" y="2203674"/>
            <a:ext cx="70461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932384"/>
            <a:r>
              <a:rPr lang="ru-RU" sz="3600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Совет по организации внешнего контроля деятельности аудиторских организаций</a:t>
            </a:r>
          </a:p>
        </p:txBody>
      </p:sp>
      <p:sp>
        <p:nvSpPr>
          <p:cNvPr id="14" name="object 8"/>
          <p:cNvSpPr/>
          <p:nvPr/>
        </p:nvSpPr>
        <p:spPr>
          <a:xfrm flipV="1">
            <a:off x="0" y="6020164"/>
            <a:ext cx="3890227" cy="45719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pPr defTabSz="1932384"/>
            <a:endParaRPr sz="3808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alphaModFix amt="31000"/>
          </a:blip>
          <a:stretch/>
        </p:blipFill>
        <p:spPr>
          <a:xfrm>
            <a:off x="6803175" y="713329"/>
            <a:ext cx="5130917" cy="5724321"/>
          </a:xfrm>
          <a:prstGeom prst="rect">
            <a:avLst/>
          </a:prstGeom>
          <a:noFill/>
        </p:spPr>
      </p:pic>
      <p:sp>
        <p:nvSpPr>
          <p:cNvPr id="2" name="object 8">
            <a:extLst>
              <a:ext uri="{FF2B5EF4-FFF2-40B4-BE49-F238E27FC236}">
                <a16:creationId xmlns:a16="http://schemas.microsoft.com/office/drawing/2014/main" xmlns="" id="{7D2B4241-52A1-DBC6-997F-AAAEE8F36228}"/>
              </a:ext>
            </a:extLst>
          </p:cNvPr>
          <p:cNvSpPr/>
          <p:nvPr/>
        </p:nvSpPr>
        <p:spPr>
          <a:xfrm flipV="1">
            <a:off x="1451" y="584832"/>
            <a:ext cx="12192547" cy="45719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pPr defTabSz="1932384"/>
            <a:endParaRPr sz="3808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ject 2">
            <a:extLst>
              <a:ext uri="{FF2B5EF4-FFF2-40B4-BE49-F238E27FC236}">
                <a16:creationId xmlns:a16="http://schemas.microsoft.com/office/drawing/2014/main" xmlns="" id="{5B18A36C-A304-4C91-856D-493F17EA7DB3}"/>
              </a:ext>
            </a:extLst>
          </p:cNvPr>
          <p:cNvSpPr/>
          <p:nvPr/>
        </p:nvSpPr>
        <p:spPr>
          <a:xfrm flipV="1">
            <a:off x="2477386" y="327405"/>
            <a:ext cx="9714614" cy="374629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ysClr val="window" lastClr="FFFFFF">
                <a:lumMod val="85000"/>
              </a:sysClr>
            </a:solidFill>
          </a:ln>
        </p:spPr>
        <p:txBody>
          <a:bodyPr wrap="square" lIns="0" tIns="0" rIns="0" bIns="0" rtlCol="0"/>
          <a:lstStyle/>
          <a:p>
            <a:pPr defTabSz="1932384">
              <a:defRPr/>
            </a:pPr>
            <a:endParaRPr sz="3808" kern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4455073" y="122573"/>
            <a:ext cx="7606553" cy="49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kern="0" dirty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Международное взаимодействие </a:t>
            </a:r>
            <a:r>
              <a:rPr lang="ru-RU" sz="2000" kern="0" dirty="0" smtClean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 регуляторами </a:t>
            </a:r>
          </a:p>
          <a:p>
            <a:pPr>
              <a:defRPr/>
            </a:pPr>
            <a:r>
              <a:rPr lang="ru-RU" sz="2000" kern="0" dirty="0" smtClean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(контрольными органами) аудиторской деятельности Китая</a:t>
            </a:r>
            <a:endParaRPr lang="ru-RU" sz="2000" kern="0" dirty="0">
              <a:solidFill>
                <a:srgbClr val="1F497D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xmlns="" id="{D7CEDA09-ABC2-4C53-899E-7B78607DF1F0}"/>
              </a:ext>
            </a:extLst>
          </p:cNvPr>
          <p:cNvSpPr txBox="1">
            <a:spLocks/>
          </p:cNvSpPr>
          <p:nvPr/>
        </p:nvSpPr>
        <p:spPr>
          <a:xfrm>
            <a:off x="11512019" y="6536924"/>
            <a:ext cx="679981" cy="24622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600" dirty="0" smtClean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8.1</a:t>
            </a:r>
            <a:endParaRPr lang="ru-RU" sz="1600" dirty="0">
              <a:solidFill>
                <a:srgbClr val="1F497D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EF9195E-53A4-BEF5-190F-F22A028F2044}"/>
              </a:ext>
            </a:extLst>
          </p:cNvPr>
          <p:cNvSpPr txBox="1"/>
          <p:nvPr/>
        </p:nvSpPr>
        <p:spPr>
          <a:xfrm>
            <a:off x="2943654" y="1947917"/>
            <a:ext cx="5748292" cy="419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400" b="1" spc="13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457200"/>
            <a:r>
              <a:rPr lang="ru-RU" u="sng" dirty="0"/>
              <a:t>Взаимодействие России и Китая в области аудиторской деятельности</a:t>
            </a:r>
          </a:p>
        </p:txBody>
      </p:sp>
      <p:sp>
        <p:nvSpPr>
          <p:cNvPr id="6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CE997D8-FD84-4EEF-9BC0-28D17894EADE}"/>
              </a:ext>
            </a:extLst>
          </p:cNvPr>
          <p:cNvSpPr txBox="1"/>
          <p:nvPr/>
        </p:nvSpPr>
        <p:spPr>
          <a:xfrm>
            <a:off x="395673" y="2241166"/>
            <a:ext cx="11894553" cy="4347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3354" indent="-171450" defTabSz="2024416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ru-RU" sz="1300" b="1" kern="0" dirty="0" smtClean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Формы </a:t>
            </a:r>
            <a:r>
              <a:rPr lang="ru-RU" sz="1300" b="1" kern="0" dirty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взаимодействия</a:t>
            </a:r>
          </a:p>
          <a:p>
            <a:pPr marL="446088" marR="3354" indent="-179388" defTabSz="2024416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300" kern="0" dirty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Международные сети и альянсы</a:t>
            </a:r>
          </a:p>
          <a:p>
            <a:pPr marL="446088" marR="3354" indent="-179388" defTabSz="2024416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300" kern="0" dirty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Прямое представительство и партнерства</a:t>
            </a:r>
          </a:p>
          <a:p>
            <a:pPr marL="446088" marR="3354" indent="-179388" defTabSz="2024416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300" kern="0" dirty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Обслуживание китайских корпораций в России</a:t>
            </a:r>
          </a:p>
          <a:p>
            <a:pPr marL="446088" marR="3354" indent="-179388" defTabSz="2024416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300" kern="0" dirty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Аудит консолидированной отчетности по международным стандартам (IFRS)</a:t>
            </a:r>
          </a:p>
          <a:p>
            <a:pPr marL="446088" marR="3354" indent="-179388" defTabSz="2024416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300" kern="0" dirty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Консультации по российскому налоговому и корпоративному законодательству</a:t>
            </a:r>
          </a:p>
          <a:p>
            <a:pPr marL="446088" marR="3354" indent="-179388" defTabSz="2024416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300" kern="0" dirty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Обслуживание российских компаний на китайском рынке</a:t>
            </a:r>
          </a:p>
          <a:p>
            <a:pPr marL="171450" marR="3354" indent="-171450" defTabSz="2024416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ru-RU" sz="1300" b="1" kern="0" dirty="0" smtClean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Области </a:t>
            </a:r>
            <a:r>
              <a:rPr lang="ru-RU" sz="1300" b="1" kern="0" dirty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совместной работы</a:t>
            </a:r>
          </a:p>
          <a:p>
            <a:pPr marL="446088" marR="3354" indent="-179388" defTabSz="2024416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300" kern="0" dirty="0" smtClean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Сопоставление стандартов. </a:t>
            </a:r>
            <a:r>
              <a:rPr lang="ru-RU" sz="1300" kern="0" spc="-50" dirty="0" smtClean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Китайские аудиторы применяют </a:t>
            </a:r>
            <a:r>
              <a:rPr lang="en-US" sz="1300" kern="0" spc="-50" dirty="0" smtClean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CAS, </a:t>
            </a:r>
            <a:r>
              <a:rPr lang="ru-RU" sz="1300" kern="0" spc="-50" dirty="0" smtClean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сходящиеся с </a:t>
            </a:r>
            <a:r>
              <a:rPr lang="en-US" sz="1300" kern="0" spc="-50" dirty="0" smtClean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IFRS, </a:t>
            </a:r>
            <a:r>
              <a:rPr lang="ru-RU" sz="1300" kern="0" spc="-50" dirty="0" smtClean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России не обязателен переход на </a:t>
            </a:r>
            <a:r>
              <a:rPr lang="en-US" sz="1300" kern="0" spc="-50" dirty="0" smtClean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IFRS </a:t>
            </a:r>
            <a:r>
              <a:rPr lang="ru-RU" sz="1300" kern="0" spc="-50" dirty="0" smtClean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для консолидированной отчетности</a:t>
            </a:r>
          </a:p>
          <a:p>
            <a:pPr marL="446088" marR="3354" indent="-179388" defTabSz="2024416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300" kern="0" dirty="0" smtClean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Торговля </a:t>
            </a:r>
            <a:r>
              <a:rPr lang="ru-RU" sz="1300" kern="0" dirty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логистика. Аудит компаний, занятых в поставках энергоносителей, товаров народного потребления, </a:t>
            </a:r>
            <a:r>
              <a:rPr lang="ru-RU" sz="1300" kern="0" dirty="0" smtClean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оборудования</a:t>
            </a:r>
            <a:endParaRPr lang="ru-RU" sz="1300" kern="0" dirty="0">
              <a:solidFill>
                <a:srgbClr val="1F497D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46088" marR="3354" indent="-179388" defTabSz="2024416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300" kern="0" dirty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Инфраструктурные и энергетические проекты. В рамках инициативы «Пояс и путь</a:t>
            </a:r>
            <a:r>
              <a:rPr lang="ru-RU" sz="1300" kern="0" dirty="0" smtClean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»</a:t>
            </a:r>
            <a:endParaRPr lang="ru-RU" sz="1300" kern="0" dirty="0">
              <a:solidFill>
                <a:srgbClr val="1F497D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46088" marR="3354" indent="-179388" defTabSz="2024416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300" kern="0" dirty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Финансовый сектор. Взаимодействие между банками двух стран требует аудиторских услуг для соответствия регуляторным </a:t>
            </a:r>
            <a:r>
              <a:rPr lang="ru-RU" sz="1300" kern="0" dirty="0" smtClean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требованиям</a:t>
            </a:r>
            <a:endParaRPr lang="ru-RU" sz="1300" kern="0" dirty="0">
              <a:solidFill>
                <a:srgbClr val="1F497D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46088" marR="3354" indent="-179388" defTabSz="2024416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300" kern="0" dirty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Технологический сектор: Аудит ИТ-компаний и совместных венчурных </a:t>
            </a:r>
            <a:r>
              <a:rPr lang="ru-RU" sz="1300" kern="0" dirty="0" smtClean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проектов</a:t>
            </a:r>
            <a:endParaRPr lang="ru-RU" sz="1300" kern="0" dirty="0">
              <a:solidFill>
                <a:srgbClr val="1F497D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71450" marR="3354" indent="-171450" defTabSz="2024416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ru-RU" sz="1300" b="1" kern="0" dirty="0" smtClean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Вызовы </a:t>
            </a:r>
            <a:r>
              <a:rPr lang="ru-RU" sz="1300" b="1" kern="0" dirty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сложности</a:t>
            </a:r>
          </a:p>
          <a:p>
            <a:pPr marL="446088" marR="3354" indent="-179388" defTabSz="2024416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300" kern="0" dirty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Санкционный режим. Западные санкции против России осложняют работу международных аудиторских </a:t>
            </a:r>
            <a:r>
              <a:rPr lang="ru-RU" sz="1300" kern="0" dirty="0" smtClean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сетей</a:t>
            </a:r>
            <a:endParaRPr lang="ru-RU" sz="1300" kern="0" dirty="0">
              <a:solidFill>
                <a:srgbClr val="1F497D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46088" marR="3354" indent="-179388" defTabSz="2024416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300" kern="0" dirty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Языковой и культурный </a:t>
            </a:r>
            <a:r>
              <a:rPr lang="ru-RU" sz="1300" kern="0" dirty="0" smtClean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барьер</a:t>
            </a:r>
            <a:endParaRPr lang="ru-RU" sz="1300" kern="0" dirty="0">
              <a:solidFill>
                <a:srgbClr val="1F497D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46088" marR="3354" indent="-179388" defTabSz="2024416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300" kern="0" dirty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Правовые различия. Значительные различия в корпоративном, налоговом и валютном </a:t>
            </a:r>
            <a:r>
              <a:rPr lang="ru-RU" sz="1300" kern="0" dirty="0" smtClean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законодательстве</a:t>
            </a:r>
            <a:endParaRPr lang="ru-RU" sz="1300" kern="0" dirty="0">
              <a:solidFill>
                <a:srgbClr val="1F497D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46088" marR="3354" indent="-179388" defTabSz="2024416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300" kern="0" dirty="0" smtClean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Геополитическая </a:t>
            </a:r>
            <a:r>
              <a:rPr lang="ru-RU" sz="1300" kern="0" dirty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неопределенность. Влияет на долгосрочное планирование и оценку </a:t>
            </a:r>
            <a:r>
              <a:rPr lang="ru-RU" sz="1300" kern="0" dirty="0" smtClean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рисков</a:t>
            </a:r>
            <a:endParaRPr lang="ru-RU" sz="1300" kern="0" dirty="0">
              <a:solidFill>
                <a:srgbClr val="1F497D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658" y="687300"/>
            <a:ext cx="12007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3354" indent="-171450" algn="ctr" defTabSz="2024416">
              <a:spcAft>
                <a:spcPts val="30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kern="0" spc="-40" dirty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Китай активно участвует в международном диалоге по регулированию </a:t>
            </a:r>
            <a:r>
              <a:rPr lang="ru-RU" sz="1600" b="1" kern="0" spc="-40" dirty="0" smtClean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аудита </a:t>
            </a:r>
            <a:br>
              <a:rPr lang="ru-RU" sz="1600" b="1" kern="0" spc="-40" dirty="0" smtClean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600" b="1" kern="0" spc="-40" dirty="0" smtClean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 ограничениями</a:t>
            </a:r>
            <a:r>
              <a:rPr lang="ru-RU" sz="1600" b="1" kern="0" spc="-40" dirty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связанными с вопросами национальной </a:t>
            </a:r>
            <a:r>
              <a:rPr lang="ru-RU" sz="1600" b="1" kern="0" spc="-40" dirty="0" smtClean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безопасности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E997D8-FD84-4EEF-9BC0-28D17894EADE}"/>
              </a:ext>
            </a:extLst>
          </p:cNvPr>
          <p:cNvSpPr txBox="1"/>
          <p:nvPr/>
        </p:nvSpPr>
        <p:spPr>
          <a:xfrm>
            <a:off x="147658" y="1627347"/>
            <a:ext cx="344761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R="3354" algn="ctr" defTabSz="2024416">
              <a:spcAft>
                <a:spcPts val="300"/>
              </a:spcAft>
              <a:defRPr/>
            </a:pPr>
            <a:r>
              <a:rPr lang="en-US" sz="1400" kern="0" spc="-50" dirty="0" smtClean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IFAC (</a:t>
            </a:r>
            <a:r>
              <a:rPr lang="en-US" sz="1400" kern="0" spc="-50" dirty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International</a:t>
            </a:r>
            <a:r>
              <a:rPr lang="ru-RU" sz="1400" kern="0" spc="-50" dirty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400" kern="0" spc="-50" dirty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Federation of Accountants</a:t>
            </a:r>
            <a:r>
              <a:rPr lang="en-US" sz="1400" kern="0" spc="-50" dirty="0" smtClean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  <a:endParaRPr lang="ru-RU" sz="1400" kern="0" spc="-50" dirty="0">
              <a:solidFill>
                <a:srgbClr val="1F497D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CE997D8-FD84-4EEF-9BC0-28D17894EADE}"/>
              </a:ext>
            </a:extLst>
          </p:cNvPr>
          <p:cNvSpPr txBox="1"/>
          <p:nvPr/>
        </p:nvSpPr>
        <p:spPr>
          <a:xfrm>
            <a:off x="3806271" y="1625016"/>
            <a:ext cx="420387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R="3354" algn="ctr" defTabSz="2024416">
              <a:spcAft>
                <a:spcPts val="300"/>
              </a:spcAft>
              <a:defRPr/>
            </a:pPr>
            <a:r>
              <a:rPr lang="ru-RU" sz="1400" kern="0" spc="-50" dirty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ЕС </a:t>
            </a:r>
            <a:r>
              <a:rPr lang="ru-RU" sz="1400" kern="0" spc="-50" dirty="0" smtClean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en-US" sz="1400" kern="0" spc="-50" dirty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ESMA </a:t>
            </a:r>
            <a:r>
              <a:rPr lang="ru-RU" sz="1400" kern="0" spc="-50" dirty="0" smtClean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–</a:t>
            </a:r>
            <a:r>
              <a:rPr lang="en-US" sz="1400" kern="0" spc="-50" dirty="0" smtClean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400" kern="0" spc="-50" dirty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European Securities and</a:t>
            </a:r>
            <a:r>
              <a:rPr lang="ru-RU" sz="1400" kern="0" spc="-50" dirty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400" kern="0" spc="-50" dirty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Markets Authority)</a:t>
            </a:r>
            <a:endParaRPr lang="ru-RU" sz="1400" kern="0" spc="-50" dirty="0">
              <a:solidFill>
                <a:srgbClr val="1F497D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16713" y="1633797"/>
            <a:ext cx="394654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R="3354" algn="ctr" defTabSz="2024416">
              <a:spcAft>
                <a:spcPts val="300"/>
              </a:spcAft>
            </a:pPr>
            <a:r>
              <a:rPr lang="ru-RU" sz="1400" kern="0" spc="-50" dirty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PCAOB </a:t>
            </a:r>
            <a:r>
              <a:rPr lang="ru-RU" sz="1400" kern="0" spc="-50" dirty="0" smtClean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ru-RU" sz="1400" kern="0" spc="-50" dirty="0" err="1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Public</a:t>
            </a:r>
            <a:r>
              <a:rPr lang="ru-RU" sz="1400" kern="0" spc="-50" dirty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400" kern="0" spc="-50" dirty="0" err="1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Company</a:t>
            </a:r>
            <a:r>
              <a:rPr lang="ru-RU" sz="1400" kern="0" spc="-50" dirty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400" kern="0" spc="-50" dirty="0" err="1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Accounting</a:t>
            </a:r>
            <a:r>
              <a:rPr lang="ru-RU" sz="1400" kern="0" spc="-50" dirty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400" kern="0" spc="-50" dirty="0" err="1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Oversight</a:t>
            </a:r>
            <a:r>
              <a:rPr lang="ru-RU" sz="1400" kern="0" spc="-50" dirty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400" kern="0" spc="-50" dirty="0" err="1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Board</a:t>
            </a:r>
            <a:endParaRPr lang="ru-RU" sz="1400" kern="0" spc="-50" dirty="0">
              <a:solidFill>
                <a:srgbClr val="1F497D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CE997D8-FD84-4EEF-9BC0-28D17894EADE}"/>
              </a:ext>
            </a:extLst>
          </p:cNvPr>
          <p:cNvSpPr txBox="1"/>
          <p:nvPr/>
        </p:nvSpPr>
        <p:spPr>
          <a:xfrm>
            <a:off x="4429549" y="1282806"/>
            <a:ext cx="3369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354" algn="ctr" defTabSz="2024416">
              <a:spcAft>
                <a:spcPts val="300"/>
              </a:spcAft>
              <a:defRPr/>
            </a:pPr>
            <a:r>
              <a:rPr lang="ru-RU" sz="1400" b="1" u="sng" kern="0" dirty="0" smtClean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Взаимодействие</a:t>
            </a:r>
            <a:endParaRPr lang="ru-RU" sz="1400" b="1" u="sng" kern="0" dirty="0">
              <a:solidFill>
                <a:srgbClr val="1F497D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42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/>
          <p:nvPr/>
        </p:nvSpPr>
        <p:spPr bwMode="auto">
          <a:xfrm>
            <a:off x="4864608" y="166388"/>
            <a:ext cx="7294499" cy="85164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kern="0" dirty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Основные направления развития контроля (надзора) </a:t>
            </a:r>
          </a:p>
          <a:p>
            <a:pPr>
              <a:lnSpc>
                <a:spcPct val="100000"/>
              </a:lnSpc>
            </a:pPr>
            <a:r>
              <a:rPr lang="ru-RU" sz="2000" kern="0" dirty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 аудиторской деятельностью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18871" y="1106683"/>
            <a:ext cx="12277978" cy="5678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263" marR="3354" indent="-285750" algn="just" defTabSz="2024416">
              <a:spcAft>
                <a:spcPts val="400"/>
              </a:spcAft>
              <a:buFont typeface="Wingdings" panose="05000000000000000000" pitchFamily="2" charset="2"/>
              <a:buChar char="Ø"/>
              <a:tabLst>
                <a:tab pos="449263" algn="l"/>
              </a:tabLst>
              <a:defRPr/>
            </a:pPr>
            <a:r>
              <a:rPr lang="ru-RU" sz="1900" spc="-60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ПОВЫШЕНИЕ ЭФФЕКТИВНОСТИ И РЕЗУЛЬТАТИВНОСТИ КОНТРОЛЬНЫХ И ПРОФИЛАКТИЧЕСКИХ МЕРОПРИЯТИЙ</a:t>
            </a:r>
          </a:p>
          <a:p>
            <a:pPr marL="506413" marR="3354" indent="-9525" algn="just" defTabSz="2024416">
              <a:spcAft>
                <a:spcPts val="400"/>
              </a:spcAft>
              <a:buFont typeface="Wingdings" pitchFamily="2" charset="2"/>
              <a:buChar char="ü"/>
              <a:defRPr/>
            </a:pPr>
            <a:r>
              <a:rPr lang="ru-RU" spc="-160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Развитие практик контроля (надзора) обоснованности и результативности решений, принятых АО при проведении аудиторских процедур</a:t>
            </a:r>
          </a:p>
          <a:p>
            <a:pPr marL="506413" marR="3354" lvl="0" indent="-9525" algn="just" defTabSz="2024416">
              <a:spcAft>
                <a:spcPts val="400"/>
              </a:spcAft>
              <a:buFont typeface="Wingdings" pitchFamily="2" charset="2"/>
              <a:buChar char="ü"/>
              <a:defRPr/>
            </a:pPr>
            <a:r>
              <a:rPr lang="ru-RU" kern="0" spc="-60" dirty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Указание в актах проверки сведений о рисках заведомо ложного аудиторского заключения, несоблюдения требований по хранению информации и обеспечению информационной безопасности</a:t>
            </a:r>
          </a:p>
          <a:p>
            <a:pPr marL="506413" marR="3354" indent="-9525" algn="just" defTabSz="2024416">
              <a:spcAft>
                <a:spcPts val="40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Совершенствование </a:t>
            </a:r>
            <a:r>
              <a:rPr lang="ru-RU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практики предотвращения повторных нарушений</a:t>
            </a:r>
          </a:p>
          <a:p>
            <a:pPr marL="449263" marR="3354" indent="-285750" algn="just" defTabSz="2024416">
              <a:spcAft>
                <a:spcPts val="400"/>
              </a:spcAft>
              <a:buFont typeface="Wingdings" panose="05000000000000000000" pitchFamily="2" charset="2"/>
              <a:buChar char="Ø"/>
              <a:tabLst>
                <a:tab pos="449263" algn="l"/>
              </a:tabLst>
              <a:defRPr/>
            </a:pPr>
            <a:endParaRPr lang="ru-RU" sz="1900" dirty="0">
              <a:solidFill>
                <a:srgbClr val="00003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49263" marR="3354" indent="-285750" algn="just" defTabSz="2024416">
              <a:spcAft>
                <a:spcPts val="400"/>
              </a:spcAft>
              <a:buFont typeface="Wingdings" panose="05000000000000000000" pitchFamily="2" charset="2"/>
              <a:buChar char="Ø"/>
              <a:tabLst>
                <a:tab pos="449263" algn="l"/>
              </a:tabLst>
              <a:defRPr/>
            </a:pPr>
            <a:r>
              <a:rPr lang="ru-RU" sz="1900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ВОВЛЕЧЕНИЕ АУДИТОРСКОГО СООБЩЕСТВА В НАЦИОНАЛЬНУЮ СИСТЕМУ ПОД/ФТ/ЭД И ФРОМУ</a:t>
            </a:r>
          </a:p>
          <a:p>
            <a:pPr marL="506413" marR="3354" indent="-9525" algn="just" defTabSz="2024416">
              <a:spcAft>
                <a:spcPts val="400"/>
              </a:spcAft>
              <a:buFont typeface="Wingdings" pitchFamily="2" charset="2"/>
              <a:buChar char="ü"/>
              <a:tabLst>
                <a:tab pos="449263" algn="l"/>
              </a:tabLst>
              <a:defRPr/>
            </a:pPr>
            <a:r>
              <a:rPr lang="ru-RU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Развитие практик контроля (надзора), направленных на выявление, пресечение и недопущение нарушений</a:t>
            </a:r>
          </a:p>
          <a:p>
            <a:pPr marL="506413" marR="3354" indent="-9525" algn="just" defTabSz="2024416">
              <a:spcAft>
                <a:spcPts val="400"/>
              </a:spcAft>
              <a:buFont typeface="Wingdings" pitchFamily="2" charset="2"/>
              <a:buChar char="ü"/>
              <a:tabLst>
                <a:tab pos="449263" algn="l"/>
              </a:tabLst>
              <a:defRPr/>
            </a:pPr>
            <a:r>
              <a:rPr lang="ru-RU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Совершенствование методологии оценки рисков нарушения законодательства</a:t>
            </a:r>
          </a:p>
          <a:p>
            <a:pPr marL="163513" marR="3354" algn="just" defTabSz="2024416">
              <a:spcAft>
                <a:spcPts val="400"/>
              </a:spcAft>
              <a:tabLst>
                <a:tab pos="449263" algn="l"/>
              </a:tabLst>
              <a:defRPr/>
            </a:pPr>
            <a:endParaRPr lang="ru-RU" sz="19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49263" marR="3354" indent="-285750" algn="just" defTabSz="2024416">
              <a:spcAft>
                <a:spcPts val="400"/>
              </a:spcAft>
              <a:buFont typeface="Wingdings" panose="05000000000000000000" pitchFamily="2" charset="2"/>
              <a:buChar char="Ø"/>
              <a:tabLst>
                <a:tab pos="449263" algn="l"/>
              </a:tabLst>
              <a:defRPr/>
            </a:pPr>
            <a:r>
              <a:rPr lang="ru-RU" sz="1900" spc="-30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МОНИТОРИНГ СООТВЕТСТВИЯ АО УСЛОВИЯМ НАХОЖДЕНИЯ В РЕЕСТРЕ АО, ОКАЗЫВАЮЩИХ УСЛУГИ ОЗО</a:t>
            </a:r>
          </a:p>
          <a:p>
            <a:pPr marL="506413" marR="3354" indent="-9525" algn="just" defTabSz="2024416">
              <a:spcAft>
                <a:spcPts val="400"/>
              </a:spcAft>
              <a:buFont typeface="Wingdings" pitchFamily="2" charset="2"/>
              <a:buChar char="ü"/>
              <a:tabLst>
                <a:tab pos="449263" algn="l"/>
              </a:tabLst>
              <a:defRPr/>
            </a:pPr>
            <a:r>
              <a:rPr lang="ru-RU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Развитие практик раннего выявления фактов предоставления недостоверной информации</a:t>
            </a:r>
          </a:p>
          <a:p>
            <a:pPr marL="506413" marR="3354" indent="-9525" algn="just" defTabSz="2024416">
              <a:spcAft>
                <a:spcPts val="400"/>
              </a:spcAft>
              <a:buFont typeface="Wingdings" pitchFamily="2" charset="2"/>
              <a:buChar char="ü"/>
              <a:tabLst>
                <a:tab pos="449263" algn="l"/>
              </a:tabLst>
              <a:defRPr/>
            </a:pPr>
            <a:r>
              <a:rPr lang="ru-RU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Пресечение фактов выхода из реестра ОЗО перед проведением ВКД</a:t>
            </a:r>
          </a:p>
          <a:p>
            <a:pPr marL="163513" marR="3354" algn="just" defTabSz="2024416">
              <a:spcAft>
                <a:spcPts val="400"/>
              </a:spcAft>
              <a:tabLst>
                <a:tab pos="449263" algn="l"/>
              </a:tabLst>
              <a:defRPr/>
            </a:pPr>
            <a:endParaRPr lang="ru-RU" sz="1900" dirty="0">
              <a:solidFill>
                <a:srgbClr val="00003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49263" marR="3354" indent="-285750" algn="just" defTabSz="2024416">
              <a:spcAft>
                <a:spcPts val="400"/>
              </a:spcAft>
              <a:buFont typeface="Wingdings" panose="05000000000000000000" pitchFamily="2" charset="2"/>
              <a:buChar char="Ø"/>
              <a:tabLst>
                <a:tab pos="449263" algn="l"/>
              </a:tabLst>
              <a:defRPr/>
            </a:pPr>
            <a:r>
              <a:rPr lang="ru-RU" sz="1900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СОВЕРШЕНСТВОВАНИЕ МЕХАНИЗМОВ ДИСТАНЦИОННОГО КОНТРОЛЯ (НАДЗОРА)</a:t>
            </a:r>
          </a:p>
          <a:p>
            <a:pPr marL="506413" marR="3354" indent="-9525" algn="just" defTabSz="2024416">
              <a:spcAft>
                <a:spcPts val="400"/>
              </a:spcAft>
              <a:buFont typeface="Wingdings" pitchFamily="2" charset="2"/>
              <a:buChar char="ü"/>
              <a:tabLst>
                <a:tab pos="449263" algn="l"/>
              </a:tabLst>
              <a:defRPr/>
            </a:pPr>
            <a:r>
              <a:rPr lang="ru-RU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Использование </a:t>
            </a:r>
            <a:r>
              <a:rPr lang="ru-RU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механизмов мобильного приложения «Инспектор»</a:t>
            </a:r>
          </a:p>
          <a:p>
            <a:pPr marL="506413" marR="3354" indent="-9525" algn="just" defTabSz="2024416">
              <a:spcAft>
                <a:spcPts val="400"/>
              </a:spcAft>
              <a:buFont typeface="Wingdings" pitchFamily="2" charset="2"/>
              <a:buChar char="ü"/>
              <a:tabLst>
                <a:tab pos="449263" algn="l"/>
              </a:tabLst>
              <a:defRPr/>
            </a:pPr>
            <a:r>
              <a:rPr lang="ru-RU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Внедрение специального режима государственного контроля (надзора) в виде мониторинга</a:t>
            </a:r>
          </a:p>
        </p:txBody>
      </p:sp>
      <p:sp>
        <p:nvSpPr>
          <p:cNvPr id="8" name="Номер слайда 1"/>
          <p:cNvSpPr txBox="1"/>
          <p:nvPr/>
        </p:nvSpPr>
        <p:spPr>
          <a:xfrm>
            <a:off x="11479126" y="6495936"/>
            <a:ext cx="679981" cy="24622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600" dirty="0" smtClean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9</a:t>
            </a:r>
            <a:endParaRPr lang="ru-RU" sz="1600" dirty="0">
              <a:solidFill>
                <a:srgbClr val="1F497D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xmlns="" id="{5B18A36C-A304-4C91-856D-493F17EA7DB3}"/>
              </a:ext>
            </a:extLst>
          </p:cNvPr>
          <p:cNvSpPr/>
          <p:nvPr/>
        </p:nvSpPr>
        <p:spPr>
          <a:xfrm flipV="1">
            <a:off x="0" y="255036"/>
            <a:ext cx="12192000" cy="674353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ysClr val="window" lastClr="FFFFFF">
                <a:lumMod val="85000"/>
              </a:sysClr>
            </a:solidFill>
          </a:ln>
        </p:spPr>
        <p:txBody>
          <a:bodyPr wrap="square" lIns="0" tIns="0" rIns="0" bIns="0" rtlCol="0"/>
          <a:lstStyle/>
          <a:p>
            <a:pPr defTabSz="1932384">
              <a:defRPr/>
            </a:pPr>
            <a:endParaRPr sz="3808" kern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50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3623"/>
            <a:ext cx="12192000" cy="1107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77650" y="37742"/>
            <a:ext cx="1327877" cy="519797"/>
          </a:xfrm>
          <a:prstGeom prst="rect">
            <a:avLst/>
          </a:prstGeom>
        </p:spPr>
      </p:pic>
      <p:sp>
        <p:nvSpPr>
          <p:cNvPr id="7" name="object 2"/>
          <p:cNvSpPr/>
          <p:nvPr/>
        </p:nvSpPr>
        <p:spPr>
          <a:xfrm flipV="1">
            <a:off x="0" y="255036"/>
            <a:ext cx="11676185" cy="374629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defTabSz="1932384">
              <a:defRPr/>
            </a:pPr>
            <a:endParaRPr sz="3808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object 8"/>
          <p:cNvSpPr/>
          <p:nvPr/>
        </p:nvSpPr>
        <p:spPr>
          <a:xfrm flipV="1">
            <a:off x="-548" y="6409590"/>
            <a:ext cx="12192547" cy="45719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pPr defTabSz="1932384"/>
            <a:endParaRPr sz="3808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" y="6448075"/>
            <a:ext cx="4850865" cy="352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932384"/>
            <a:r>
              <a:rPr lang="en-US" sz="1691" dirty="0">
                <a:solidFill>
                  <a:prstClr val="white">
                    <a:lumMod val="6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www.roskazna.gov.ru</a:t>
            </a:r>
            <a:endParaRPr lang="ru-RU" sz="1691" dirty="0">
              <a:solidFill>
                <a:prstClr val="white">
                  <a:lumMod val="65000"/>
                </a:prst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5023" y="6448075"/>
            <a:ext cx="4833835" cy="352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932384"/>
            <a:r>
              <a:rPr lang="ru-RU" sz="1691" dirty="0">
                <a:solidFill>
                  <a:prstClr val="white">
                    <a:lumMod val="65000"/>
                  </a:prst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 декабря 2025 г.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7261" y="2688630"/>
            <a:ext cx="64837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932384"/>
            <a:r>
              <a:rPr lang="ru-RU" sz="4800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БЛАГОДАРЮ</a:t>
            </a:r>
          </a:p>
          <a:p>
            <a:pPr algn="ctr" defTabSz="1932384"/>
            <a:r>
              <a:rPr lang="ru-RU" sz="4800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 ВНИМАНИЕ!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alphaModFix amt="31000"/>
          </a:blip>
          <a:stretch/>
        </p:blipFill>
        <p:spPr>
          <a:xfrm>
            <a:off x="6803175" y="713329"/>
            <a:ext cx="5130917" cy="5724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6" name="Диаграмма 455"/>
          <p:cNvGraphicFramePr>
            <a:graphicFrameLocks/>
          </p:cNvGraphicFramePr>
          <p:nvPr>
            <p:extLst/>
          </p:nvPr>
        </p:nvGraphicFramePr>
        <p:xfrm>
          <a:off x="6717908" y="5305832"/>
          <a:ext cx="5570029" cy="138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77" name="Диаграмма 576"/>
          <p:cNvGraphicFramePr>
            <a:graphicFrameLocks/>
          </p:cNvGraphicFramePr>
          <p:nvPr>
            <p:extLst/>
          </p:nvPr>
        </p:nvGraphicFramePr>
        <p:xfrm>
          <a:off x="7261134" y="5111175"/>
          <a:ext cx="5896490" cy="136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59" name="Диаграмма 4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5553338"/>
              </p:ext>
            </p:extLst>
          </p:nvPr>
        </p:nvGraphicFramePr>
        <p:xfrm>
          <a:off x="-151836" y="3165009"/>
          <a:ext cx="5934024" cy="1615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58" name="Диаграмма 457"/>
          <p:cNvGraphicFramePr>
            <a:graphicFrameLocks/>
          </p:cNvGraphicFramePr>
          <p:nvPr/>
        </p:nvGraphicFramePr>
        <p:xfrm>
          <a:off x="293867" y="5174613"/>
          <a:ext cx="5322717" cy="1373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79" name="Диаграмма 578"/>
          <p:cNvGraphicFramePr>
            <a:graphicFrameLocks/>
          </p:cNvGraphicFramePr>
          <p:nvPr>
            <p:extLst/>
          </p:nvPr>
        </p:nvGraphicFramePr>
        <p:xfrm>
          <a:off x="6763628" y="3136967"/>
          <a:ext cx="5801681" cy="1641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7" name="Прямоугольник 156"/>
          <p:cNvSpPr/>
          <p:nvPr/>
        </p:nvSpPr>
        <p:spPr>
          <a:xfrm>
            <a:off x="12612" y="17324"/>
            <a:ext cx="12166775" cy="1185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9" name="Заголовок 1"/>
          <p:cNvSpPr txBox="1"/>
          <p:nvPr/>
        </p:nvSpPr>
        <p:spPr bwMode="auto">
          <a:xfrm>
            <a:off x="1649503" y="62049"/>
            <a:ext cx="10514974" cy="496185"/>
          </a:xfrm>
          <a:prstGeom prst="rect">
            <a:avLst/>
          </a:prstGeom>
          <a:noFill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Внешний контроль деятельности аудиторских организаций.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1437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Основные статистические данные контрольных и профилактических мероприятий</a:t>
            </a:r>
          </a:p>
        </p:txBody>
      </p:sp>
      <p:pic>
        <p:nvPicPr>
          <p:cNvPr id="158" name="Рисунок 157"/>
          <p:cNvPicPr>
            <a:picLocks noChangeAspect="1"/>
          </p:cNvPicPr>
          <p:nvPr/>
        </p:nvPicPr>
        <p:blipFill>
          <a:blip r:embed="rId8"/>
          <a:stretch/>
        </p:blipFill>
        <p:spPr>
          <a:xfrm>
            <a:off x="177650" y="37742"/>
            <a:ext cx="1327877" cy="519797"/>
          </a:xfrm>
          <a:prstGeom prst="rect">
            <a:avLst/>
          </a:prstGeom>
        </p:spPr>
      </p:pic>
      <p:sp>
        <p:nvSpPr>
          <p:cNvPr id="159" name="object 8">
            <a:extLst>
              <a:ext uri="{FF2B5EF4-FFF2-40B4-BE49-F238E27FC236}">
                <a16:creationId xmlns:a16="http://schemas.microsoft.com/office/drawing/2014/main" xmlns="" id="{7D2B4241-52A1-DBC6-997F-AAAEE8F36228}"/>
              </a:ext>
            </a:extLst>
          </p:cNvPr>
          <p:cNvSpPr/>
          <p:nvPr/>
        </p:nvSpPr>
        <p:spPr>
          <a:xfrm>
            <a:off x="0" y="610218"/>
            <a:ext cx="12192000" cy="45719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9323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0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457" name="Диаграмма 456"/>
          <p:cNvGraphicFramePr>
            <a:graphicFrameLocks/>
          </p:cNvGraphicFramePr>
          <p:nvPr>
            <p:extLst/>
          </p:nvPr>
        </p:nvGraphicFramePr>
        <p:xfrm>
          <a:off x="7352592" y="5429653"/>
          <a:ext cx="4060205" cy="762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61" name="Диаграмма 460"/>
          <p:cNvGraphicFramePr>
            <a:graphicFrameLocks/>
          </p:cNvGraphicFramePr>
          <p:nvPr>
            <p:extLst/>
          </p:nvPr>
        </p:nvGraphicFramePr>
        <p:xfrm>
          <a:off x="6590519" y="3370872"/>
          <a:ext cx="5564589" cy="216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462" name="Диаграмма 461"/>
          <p:cNvGraphicFramePr>
            <a:graphicFrameLocks/>
          </p:cNvGraphicFramePr>
          <p:nvPr/>
        </p:nvGraphicFramePr>
        <p:xfrm>
          <a:off x="7029240" y="2509946"/>
          <a:ext cx="5063204" cy="1042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463" name="Диаграмма 462"/>
          <p:cNvGraphicFramePr>
            <a:graphicFrameLocks/>
          </p:cNvGraphicFramePr>
          <p:nvPr/>
        </p:nvGraphicFramePr>
        <p:xfrm>
          <a:off x="2091191" y="465462"/>
          <a:ext cx="7360303" cy="2489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464" name="TextBox 463"/>
          <p:cNvSpPr txBox="1"/>
          <p:nvPr/>
        </p:nvSpPr>
        <p:spPr>
          <a:xfrm>
            <a:off x="11286660" y="4581850"/>
            <a:ext cx="7296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12.12.2025</a:t>
            </a:r>
          </a:p>
        </p:txBody>
      </p:sp>
      <p:sp>
        <p:nvSpPr>
          <p:cNvPr id="465" name="Номер слайда 1"/>
          <p:cNvSpPr txBox="1"/>
          <p:nvPr/>
        </p:nvSpPr>
        <p:spPr>
          <a:xfrm>
            <a:off x="11535139" y="6506273"/>
            <a:ext cx="679981" cy="24622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323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1437F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11437F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66" name="Прямоугольник 465"/>
          <p:cNvSpPr/>
          <p:nvPr/>
        </p:nvSpPr>
        <p:spPr>
          <a:xfrm>
            <a:off x="345705" y="4734418"/>
            <a:ext cx="10118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31"/>
                </a:solidFill>
                <a:effectLst/>
                <a:uLnTx/>
                <a:uFillTx/>
                <a:latin typeface="Arial" panose="020B0604020202020204"/>
                <a:cs typeface="Arial"/>
              </a:rPr>
              <a:t>Предупреждения</a:t>
            </a:r>
          </a:p>
        </p:txBody>
      </p:sp>
      <p:cxnSp>
        <p:nvCxnSpPr>
          <p:cNvPr id="467" name="Прямая соединительная линия 466"/>
          <p:cNvCxnSpPr>
            <a:cxnSpLocks/>
          </p:cNvCxnSpPr>
          <p:nvPr/>
        </p:nvCxnSpPr>
        <p:spPr>
          <a:xfrm>
            <a:off x="244658" y="4833359"/>
            <a:ext cx="90799" cy="1004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Прямая соединительная линия 467"/>
          <p:cNvCxnSpPr>
            <a:cxnSpLocks/>
          </p:cNvCxnSpPr>
          <p:nvPr/>
        </p:nvCxnSpPr>
        <p:spPr>
          <a:xfrm>
            <a:off x="2442777" y="4844798"/>
            <a:ext cx="90799" cy="100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Прямая соединительная линия 468"/>
          <p:cNvCxnSpPr>
            <a:cxnSpLocks/>
          </p:cNvCxnSpPr>
          <p:nvPr/>
        </p:nvCxnSpPr>
        <p:spPr>
          <a:xfrm>
            <a:off x="2442778" y="4976259"/>
            <a:ext cx="90799" cy="100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" name="Прямая соединительная линия 469"/>
          <p:cNvCxnSpPr>
            <a:cxnSpLocks/>
          </p:cNvCxnSpPr>
          <p:nvPr/>
        </p:nvCxnSpPr>
        <p:spPr>
          <a:xfrm>
            <a:off x="243863" y="4973207"/>
            <a:ext cx="90799" cy="100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" name="Прямоугольник 470"/>
          <p:cNvSpPr/>
          <p:nvPr/>
        </p:nvSpPr>
        <p:spPr>
          <a:xfrm>
            <a:off x="5605524" y="3686836"/>
            <a:ext cx="84830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31"/>
                </a:solidFill>
                <a:effectLst/>
                <a:uLnTx/>
                <a:uFillTx/>
                <a:latin typeface="Arial" panose="020B0604020202020204"/>
                <a:cs typeface="Arial"/>
              </a:rPr>
              <a:t>Плановые КМ</a:t>
            </a:r>
          </a:p>
        </p:txBody>
      </p:sp>
      <p:sp>
        <p:nvSpPr>
          <p:cNvPr id="472" name="Прямоугольник 471"/>
          <p:cNvSpPr/>
          <p:nvPr/>
        </p:nvSpPr>
        <p:spPr>
          <a:xfrm>
            <a:off x="5604772" y="3951519"/>
            <a:ext cx="14978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31"/>
                </a:solidFill>
                <a:effectLst/>
                <a:uLnTx/>
                <a:uFillTx/>
                <a:latin typeface="Arial" panose="020B0604020202020204"/>
                <a:cs typeface="Arial"/>
              </a:rPr>
              <a:t>Исключенные КМ</a:t>
            </a:r>
          </a:p>
        </p:txBody>
      </p:sp>
      <p:sp>
        <p:nvSpPr>
          <p:cNvPr id="473" name="Овал 472"/>
          <p:cNvSpPr/>
          <p:nvPr/>
        </p:nvSpPr>
        <p:spPr>
          <a:xfrm>
            <a:off x="5580208" y="3745377"/>
            <a:ext cx="90188" cy="90101"/>
          </a:xfrm>
          <a:prstGeom prst="ellipse">
            <a:avLst/>
          </a:prstGeom>
          <a:solidFill>
            <a:srgbClr val="CDD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474" name="Овал 473"/>
          <p:cNvSpPr/>
          <p:nvPr/>
        </p:nvSpPr>
        <p:spPr>
          <a:xfrm>
            <a:off x="5580208" y="3875822"/>
            <a:ext cx="90188" cy="9010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475" name="Овал 474"/>
          <p:cNvSpPr/>
          <p:nvPr/>
        </p:nvSpPr>
        <p:spPr>
          <a:xfrm>
            <a:off x="5580208" y="4006267"/>
            <a:ext cx="90188" cy="9010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476" name="Прямоугольник 475"/>
          <p:cNvSpPr/>
          <p:nvPr/>
        </p:nvSpPr>
        <p:spPr>
          <a:xfrm>
            <a:off x="5604772" y="3813330"/>
            <a:ext cx="158366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31"/>
                </a:solidFill>
                <a:effectLst/>
                <a:uLnTx/>
                <a:uFillTx/>
                <a:latin typeface="Arial" panose="020B0604020202020204"/>
                <a:cs typeface="Arial"/>
              </a:rPr>
              <a:t>Внеплановые КМ</a:t>
            </a:r>
          </a:p>
        </p:txBody>
      </p:sp>
      <p:sp>
        <p:nvSpPr>
          <p:cNvPr id="477" name="Прямоугольник 476"/>
          <p:cNvSpPr/>
          <p:nvPr/>
        </p:nvSpPr>
        <p:spPr>
          <a:xfrm>
            <a:off x="2496430" y="4868193"/>
            <a:ext cx="238909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31"/>
                </a:solidFill>
                <a:effectLst/>
                <a:uLnTx/>
                <a:uFillTx/>
                <a:latin typeface="Arial" panose="020B0604020202020204"/>
                <a:cs typeface="Arial"/>
              </a:rPr>
              <a:t>Предписания об исключении из реестра СРО</a:t>
            </a:r>
          </a:p>
        </p:txBody>
      </p:sp>
      <p:sp>
        <p:nvSpPr>
          <p:cNvPr id="478" name="Прямоугольник 477"/>
          <p:cNvSpPr/>
          <p:nvPr/>
        </p:nvSpPr>
        <p:spPr>
          <a:xfrm>
            <a:off x="2491787" y="4743163"/>
            <a:ext cx="26710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31"/>
                </a:solidFill>
                <a:effectLst/>
                <a:uLnTx/>
                <a:uFillTx/>
                <a:latin typeface="Arial" panose="020B0604020202020204"/>
                <a:cs typeface="Arial"/>
              </a:rPr>
              <a:t>Предписания о приостановлении членства в СРО</a:t>
            </a:r>
          </a:p>
        </p:txBody>
      </p:sp>
      <p:sp>
        <p:nvSpPr>
          <p:cNvPr id="479" name="Прямоугольник 478"/>
          <p:cNvSpPr/>
          <p:nvPr/>
        </p:nvSpPr>
        <p:spPr>
          <a:xfrm>
            <a:off x="340832" y="4866643"/>
            <a:ext cx="23155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31"/>
                </a:solidFill>
                <a:effectLst/>
                <a:uLnTx/>
                <a:uFillTx/>
                <a:latin typeface="Arial" panose="020B0604020202020204"/>
                <a:cs typeface="Arial"/>
              </a:rPr>
              <a:t>Предписания об устранении нарушений</a:t>
            </a:r>
          </a:p>
        </p:txBody>
      </p:sp>
      <p:pic>
        <p:nvPicPr>
          <p:cNvPr id="480" name="Рисунок 479"/>
          <p:cNvPicPr/>
          <p:nvPr/>
        </p:nvPicPr>
        <p:blipFill>
          <a:blip r:embed="rId13"/>
          <a:stretch/>
        </p:blipFill>
        <p:spPr>
          <a:xfrm>
            <a:off x="3179715" y="3986946"/>
            <a:ext cx="179978" cy="180009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481" name="Рисунок 480"/>
          <p:cNvPicPr/>
          <p:nvPr/>
        </p:nvPicPr>
        <p:blipFill>
          <a:blip r:embed="rId14"/>
          <a:stretch/>
        </p:blipFill>
        <p:spPr>
          <a:xfrm>
            <a:off x="2218882" y="4180870"/>
            <a:ext cx="180000" cy="180000"/>
          </a:xfrm>
          <a:prstGeom prst="rect">
            <a:avLst/>
          </a:prstGeom>
        </p:spPr>
      </p:pic>
      <p:pic>
        <p:nvPicPr>
          <p:cNvPr id="482" name="Рисунок 481"/>
          <p:cNvPicPr/>
          <p:nvPr/>
        </p:nvPicPr>
        <p:blipFill>
          <a:blip r:embed="rId13"/>
          <a:stretch/>
        </p:blipFill>
        <p:spPr>
          <a:xfrm>
            <a:off x="6840956" y="1644655"/>
            <a:ext cx="179978" cy="180009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483" name="Рисунок 482"/>
          <p:cNvPicPr/>
          <p:nvPr/>
        </p:nvPicPr>
        <p:blipFill>
          <a:blip r:embed="rId14"/>
          <a:stretch/>
        </p:blipFill>
        <p:spPr>
          <a:xfrm>
            <a:off x="5216889" y="1430679"/>
            <a:ext cx="180000" cy="180000"/>
          </a:xfrm>
          <a:prstGeom prst="rect">
            <a:avLst/>
          </a:prstGeom>
        </p:spPr>
      </p:pic>
      <p:sp>
        <p:nvSpPr>
          <p:cNvPr id="484" name="TextBox 483"/>
          <p:cNvSpPr txBox="1"/>
          <p:nvPr/>
        </p:nvSpPr>
        <p:spPr>
          <a:xfrm>
            <a:off x="2990570" y="609686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5100</a:t>
            </a:r>
          </a:p>
        </p:txBody>
      </p:sp>
      <p:sp>
        <p:nvSpPr>
          <p:cNvPr id="485" name="TextBox 484"/>
          <p:cNvSpPr txBox="1"/>
          <p:nvPr/>
        </p:nvSpPr>
        <p:spPr>
          <a:xfrm>
            <a:off x="3563272" y="637688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5000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86" name="TextBox 485"/>
          <p:cNvSpPr txBox="1"/>
          <p:nvPr/>
        </p:nvSpPr>
        <p:spPr>
          <a:xfrm>
            <a:off x="4096690" y="694748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4800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87" name="TextBox 486"/>
          <p:cNvSpPr txBox="1"/>
          <p:nvPr/>
        </p:nvSpPr>
        <p:spPr>
          <a:xfrm>
            <a:off x="4631915" y="719291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4700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88" name="TextBox 487"/>
          <p:cNvSpPr txBox="1"/>
          <p:nvPr/>
        </p:nvSpPr>
        <p:spPr>
          <a:xfrm>
            <a:off x="5195664" y="774094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4500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89" name="TextBox 488"/>
          <p:cNvSpPr txBox="1"/>
          <p:nvPr/>
        </p:nvSpPr>
        <p:spPr>
          <a:xfrm>
            <a:off x="5718463" y="864406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4200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90" name="TextBox 489"/>
          <p:cNvSpPr txBox="1"/>
          <p:nvPr/>
        </p:nvSpPr>
        <p:spPr>
          <a:xfrm>
            <a:off x="6261765" y="928513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400</a:t>
            </a:r>
          </a:p>
        </p:txBody>
      </p:sp>
      <p:sp>
        <p:nvSpPr>
          <p:cNvPr id="491" name="TextBox 490"/>
          <p:cNvSpPr txBox="1"/>
          <p:nvPr/>
        </p:nvSpPr>
        <p:spPr>
          <a:xfrm>
            <a:off x="6807269" y="1154508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4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00</a:t>
            </a:r>
          </a:p>
        </p:txBody>
      </p:sp>
      <p:sp>
        <p:nvSpPr>
          <p:cNvPr id="492" name="TextBox 491"/>
          <p:cNvSpPr txBox="1"/>
          <p:nvPr/>
        </p:nvSpPr>
        <p:spPr>
          <a:xfrm>
            <a:off x="7366188" y="1226721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200</a:t>
            </a:r>
          </a:p>
        </p:txBody>
      </p:sp>
      <p:sp>
        <p:nvSpPr>
          <p:cNvPr id="493" name="TextBox 492"/>
          <p:cNvSpPr txBox="1"/>
          <p:nvPr/>
        </p:nvSpPr>
        <p:spPr>
          <a:xfrm>
            <a:off x="8457270" y="1277904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201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0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94" name="TextBox 493"/>
          <p:cNvSpPr txBox="1"/>
          <p:nvPr/>
        </p:nvSpPr>
        <p:spPr>
          <a:xfrm>
            <a:off x="2931138" y="1938956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668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95" name="TextBox 494"/>
          <p:cNvSpPr txBox="1"/>
          <p:nvPr/>
        </p:nvSpPr>
        <p:spPr>
          <a:xfrm>
            <a:off x="3470075" y="1938956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625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96" name="TextBox 495"/>
          <p:cNvSpPr txBox="1"/>
          <p:nvPr/>
        </p:nvSpPr>
        <p:spPr>
          <a:xfrm>
            <a:off x="4024212" y="1933636"/>
            <a:ext cx="3802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587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97" name="TextBox 496"/>
          <p:cNvSpPr txBox="1"/>
          <p:nvPr/>
        </p:nvSpPr>
        <p:spPr>
          <a:xfrm>
            <a:off x="4570005" y="1940659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526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98" name="TextBox 497"/>
          <p:cNvSpPr txBox="1"/>
          <p:nvPr/>
        </p:nvSpPr>
        <p:spPr>
          <a:xfrm>
            <a:off x="5105653" y="1991874"/>
            <a:ext cx="3834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492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99" name="TextBox 498"/>
          <p:cNvSpPr txBox="1"/>
          <p:nvPr/>
        </p:nvSpPr>
        <p:spPr>
          <a:xfrm>
            <a:off x="5641024" y="1954888"/>
            <a:ext cx="3834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455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00" name="TextBox 499"/>
          <p:cNvSpPr txBox="1"/>
          <p:nvPr/>
        </p:nvSpPr>
        <p:spPr>
          <a:xfrm>
            <a:off x="6199093" y="1996951"/>
            <a:ext cx="3834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423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01" name="TextBox 500"/>
          <p:cNvSpPr txBox="1"/>
          <p:nvPr/>
        </p:nvSpPr>
        <p:spPr>
          <a:xfrm>
            <a:off x="6762303" y="1964876"/>
            <a:ext cx="3609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127</a:t>
            </a:r>
          </a:p>
        </p:txBody>
      </p:sp>
      <p:sp>
        <p:nvSpPr>
          <p:cNvPr id="502" name="TextBox 501"/>
          <p:cNvSpPr txBox="1"/>
          <p:nvPr/>
        </p:nvSpPr>
        <p:spPr>
          <a:xfrm>
            <a:off x="2945493" y="2161146"/>
            <a:ext cx="343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239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03" name="TextBox 502"/>
          <p:cNvSpPr txBox="1"/>
          <p:nvPr/>
        </p:nvSpPr>
        <p:spPr>
          <a:xfrm>
            <a:off x="3488194" y="2147280"/>
            <a:ext cx="3417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272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04" name="TextBox 503"/>
          <p:cNvSpPr txBox="1"/>
          <p:nvPr/>
        </p:nvSpPr>
        <p:spPr>
          <a:xfrm>
            <a:off x="4043824" y="2147280"/>
            <a:ext cx="3417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275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05" name="TextBox 504"/>
          <p:cNvSpPr txBox="1"/>
          <p:nvPr/>
        </p:nvSpPr>
        <p:spPr>
          <a:xfrm>
            <a:off x="4588753" y="2145110"/>
            <a:ext cx="3273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261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06" name="TextBox 505"/>
          <p:cNvSpPr txBox="1"/>
          <p:nvPr/>
        </p:nvSpPr>
        <p:spPr>
          <a:xfrm>
            <a:off x="5145665" y="2176934"/>
            <a:ext cx="2920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64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07" name="TextBox 506"/>
          <p:cNvSpPr txBox="1"/>
          <p:nvPr/>
        </p:nvSpPr>
        <p:spPr>
          <a:xfrm>
            <a:off x="5674623" y="2145725"/>
            <a:ext cx="3417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278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08" name="TextBox 507"/>
          <p:cNvSpPr txBox="1"/>
          <p:nvPr/>
        </p:nvSpPr>
        <p:spPr>
          <a:xfrm>
            <a:off x="6582364" y="2462146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77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09" name="TextBox 508"/>
          <p:cNvSpPr txBox="1"/>
          <p:nvPr/>
        </p:nvSpPr>
        <p:spPr>
          <a:xfrm>
            <a:off x="6763743" y="2153704"/>
            <a:ext cx="3433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256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10" name="TextBox 509"/>
          <p:cNvSpPr txBox="1"/>
          <p:nvPr/>
        </p:nvSpPr>
        <p:spPr>
          <a:xfrm>
            <a:off x="7723992" y="2455808"/>
            <a:ext cx="3257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176</a:t>
            </a:r>
          </a:p>
        </p:txBody>
      </p:sp>
      <p:sp>
        <p:nvSpPr>
          <p:cNvPr id="511" name="TextBox 510"/>
          <p:cNvSpPr txBox="1"/>
          <p:nvPr/>
        </p:nvSpPr>
        <p:spPr>
          <a:xfrm>
            <a:off x="8400488" y="2160398"/>
            <a:ext cx="3273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123</a:t>
            </a:r>
          </a:p>
        </p:txBody>
      </p:sp>
      <p:sp>
        <p:nvSpPr>
          <p:cNvPr id="512" name="Прямоугольник 511"/>
          <p:cNvSpPr/>
          <p:nvPr/>
        </p:nvSpPr>
        <p:spPr>
          <a:xfrm>
            <a:off x="2805428" y="551897"/>
            <a:ext cx="65881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9323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1437F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АУДИТОРСКИЕ ОРГАНИЗАЦИИ</a:t>
            </a:r>
          </a:p>
        </p:txBody>
      </p:sp>
      <p:sp>
        <p:nvSpPr>
          <p:cNvPr id="513" name="TextBox 16"/>
          <p:cNvSpPr txBox="1"/>
          <p:nvPr/>
        </p:nvSpPr>
        <p:spPr>
          <a:xfrm>
            <a:off x="3533411" y="2422919"/>
            <a:ext cx="10574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Кол-во АО, всего</a:t>
            </a:r>
          </a:p>
        </p:txBody>
      </p:sp>
      <p:sp>
        <p:nvSpPr>
          <p:cNvPr id="514" name="TextBox 223"/>
          <p:cNvSpPr txBox="1"/>
          <p:nvPr/>
        </p:nvSpPr>
        <p:spPr>
          <a:xfrm>
            <a:off x="4576513" y="2422919"/>
            <a:ext cx="21050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Кол-во АО, оказывающих услуги ОЗО</a:t>
            </a:r>
          </a:p>
        </p:txBody>
      </p:sp>
      <p:sp>
        <p:nvSpPr>
          <p:cNvPr id="515" name="TextBox 224"/>
          <p:cNvSpPr txBox="1"/>
          <p:nvPr/>
        </p:nvSpPr>
        <p:spPr>
          <a:xfrm>
            <a:off x="6667244" y="2422919"/>
            <a:ext cx="14237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Кол-во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проведенных КМ</a:t>
            </a:r>
          </a:p>
        </p:txBody>
      </p:sp>
      <p:sp>
        <p:nvSpPr>
          <p:cNvPr id="516" name="TextBox 515"/>
          <p:cNvSpPr txBox="1"/>
          <p:nvPr/>
        </p:nvSpPr>
        <p:spPr>
          <a:xfrm>
            <a:off x="2903304" y="2298364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2016</a:t>
            </a:r>
          </a:p>
        </p:txBody>
      </p:sp>
      <p:sp>
        <p:nvSpPr>
          <p:cNvPr id="517" name="TextBox 516"/>
          <p:cNvSpPr txBox="1"/>
          <p:nvPr/>
        </p:nvSpPr>
        <p:spPr>
          <a:xfrm>
            <a:off x="3430196" y="2291891"/>
            <a:ext cx="4267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2017</a:t>
            </a:r>
          </a:p>
        </p:txBody>
      </p:sp>
      <p:sp>
        <p:nvSpPr>
          <p:cNvPr id="518" name="TextBox 517"/>
          <p:cNvSpPr txBox="1"/>
          <p:nvPr/>
        </p:nvSpPr>
        <p:spPr>
          <a:xfrm>
            <a:off x="3988010" y="2291801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2018</a:t>
            </a:r>
          </a:p>
        </p:txBody>
      </p:sp>
      <p:sp>
        <p:nvSpPr>
          <p:cNvPr id="519" name="TextBox 518"/>
          <p:cNvSpPr txBox="1"/>
          <p:nvPr/>
        </p:nvSpPr>
        <p:spPr>
          <a:xfrm>
            <a:off x="4539947" y="2293354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2019</a:t>
            </a:r>
          </a:p>
        </p:txBody>
      </p:sp>
      <p:sp>
        <p:nvSpPr>
          <p:cNvPr id="520" name="TextBox 519"/>
          <p:cNvSpPr txBox="1"/>
          <p:nvPr/>
        </p:nvSpPr>
        <p:spPr>
          <a:xfrm>
            <a:off x="5075302" y="2290494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2020</a:t>
            </a:r>
          </a:p>
        </p:txBody>
      </p:sp>
      <p:sp>
        <p:nvSpPr>
          <p:cNvPr id="521" name="TextBox 520"/>
          <p:cNvSpPr txBox="1"/>
          <p:nvPr/>
        </p:nvSpPr>
        <p:spPr>
          <a:xfrm>
            <a:off x="5619478" y="2284549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2021</a:t>
            </a:r>
          </a:p>
        </p:txBody>
      </p:sp>
      <p:sp>
        <p:nvSpPr>
          <p:cNvPr id="522" name="TextBox 521"/>
          <p:cNvSpPr txBox="1"/>
          <p:nvPr/>
        </p:nvSpPr>
        <p:spPr>
          <a:xfrm>
            <a:off x="6174237" y="2292546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2022</a:t>
            </a:r>
          </a:p>
        </p:txBody>
      </p:sp>
      <p:sp>
        <p:nvSpPr>
          <p:cNvPr id="523" name="TextBox 522"/>
          <p:cNvSpPr txBox="1"/>
          <p:nvPr/>
        </p:nvSpPr>
        <p:spPr>
          <a:xfrm>
            <a:off x="6730655" y="2287994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2023</a:t>
            </a:r>
          </a:p>
        </p:txBody>
      </p:sp>
      <p:sp>
        <p:nvSpPr>
          <p:cNvPr id="524" name="TextBox 523"/>
          <p:cNvSpPr txBox="1"/>
          <p:nvPr/>
        </p:nvSpPr>
        <p:spPr>
          <a:xfrm>
            <a:off x="7261134" y="2287784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2024</a:t>
            </a:r>
          </a:p>
        </p:txBody>
      </p:sp>
      <p:sp>
        <p:nvSpPr>
          <p:cNvPr id="525" name="TextBox 524"/>
          <p:cNvSpPr txBox="1"/>
          <p:nvPr/>
        </p:nvSpPr>
        <p:spPr>
          <a:xfrm>
            <a:off x="7684405" y="2284968"/>
            <a:ext cx="7296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12.12.2025</a:t>
            </a:r>
          </a:p>
        </p:txBody>
      </p:sp>
      <p:sp>
        <p:nvSpPr>
          <p:cNvPr id="526" name="Овал 525"/>
          <p:cNvSpPr/>
          <p:nvPr/>
        </p:nvSpPr>
        <p:spPr>
          <a:xfrm>
            <a:off x="3495482" y="2493285"/>
            <a:ext cx="90188" cy="90101"/>
          </a:xfrm>
          <a:prstGeom prst="ellipse">
            <a:avLst/>
          </a:prstGeom>
          <a:solidFill>
            <a:srgbClr val="CDD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527" name="Овал 526"/>
          <p:cNvSpPr/>
          <p:nvPr/>
        </p:nvSpPr>
        <p:spPr>
          <a:xfrm>
            <a:off x="4538584" y="2493285"/>
            <a:ext cx="90188" cy="90101"/>
          </a:xfrm>
          <a:prstGeom prst="ellipse">
            <a:avLst/>
          </a:prstGeom>
          <a:solidFill>
            <a:srgbClr val="568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528" name="Овал 527"/>
          <p:cNvSpPr/>
          <p:nvPr/>
        </p:nvSpPr>
        <p:spPr>
          <a:xfrm>
            <a:off x="6629317" y="2493285"/>
            <a:ext cx="90188" cy="90101"/>
          </a:xfrm>
          <a:prstGeom prst="ellipse">
            <a:avLst/>
          </a:prstGeom>
          <a:solidFill>
            <a:srgbClr val="244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529" name="TextBox 528"/>
          <p:cNvSpPr txBox="1"/>
          <p:nvPr/>
        </p:nvSpPr>
        <p:spPr>
          <a:xfrm>
            <a:off x="620469" y="4588109"/>
            <a:ext cx="4267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2017</a:t>
            </a:r>
          </a:p>
        </p:txBody>
      </p:sp>
      <p:sp>
        <p:nvSpPr>
          <p:cNvPr id="530" name="TextBox 529"/>
          <p:cNvSpPr txBox="1"/>
          <p:nvPr/>
        </p:nvSpPr>
        <p:spPr>
          <a:xfrm>
            <a:off x="1104972" y="4588109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2018</a:t>
            </a:r>
          </a:p>
        </p:txBody>
      </p:sp>
      <p:sp>
        <p:nvSpPr>
          <p:cNvPr id="531" name="TextBox 530"/>
          <p:cNvSpPr txBox="1"/>
          <p:nvPr/>
        </p:nvSpPr>
        <p:spPr>
          <a:xfrm>
            <a:off x="1589869" y="4575590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2019</a:t>
            </a:r>
          </a:p>
        </p:txBody>
      </p:sp>
      <p:sp>
        <p:nvSpPr>
          <p:cNvPr id="532" name="TextBox 531"/>
          <p:cNvSpPr txBox="1"/>
          <p:nvPr/>
        </p:nvSpPr>
        <p:spPr>
          <a:xfrm>
            <a:off x="2081421" y="4582670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2020</a:t>
            </a:r>
          </a:p>
        </p:txBody>
      </p:sp>
      <p:sp>
        <p:nvSpPr>
          <p:cNvPr id="533" name="TextBox 532"/>
          <p:cNvSpPr txBox="1"/>
          <p:nvPr/>
        </p:nvSpPr>
        <p:spPr>
          <a:xfrm>
            <a:off x="2572616" y="4580581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2021</a:t>
            </a:r>
          </a:p>
        </p:txBody>
      </p:sp>
      <p:sp>
        <p:nvSpPr>
          <p:cNvPr id="534" name="TextBox 533"/>
          <p:cNvSpPr txBox="1"/>
          <p:nvPr/>
        </p:nvSpPr>
        <p:spPr>
          <a:xfrm>
            <a:off x="3040877" y="4590882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2022</a:t>
            </a:r>
          </a:p>
        </p:txBody>
      </p:sp>
      <p:sp>
        <p:nvSpPr>
          <p:cNvPr id="535" name="TextBox 534"/>
          <p:cNvSpPr txBox="1"/>
          <p:nvPr/>
        </p:nvSpPr>
        <p:spPr>
          <a:xfrm>
            <a:off x="3530165" y="4588634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2023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4010162" y="4588109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2024</a:t>
            </a:r>
          </a:p>
        </p:txBody>
      </p:sp>
      <p:sp>
        <p:nvSpPr>
          <p:cNvPr id="537" name="TextBox 536"/>
          <p:cNvSpPr txBox="1"/>
          <p:nvPr/>
        </p:nvSpPr>
        <p:spPr>
          <a:xfrm>
            <a:off x="4396312" y="4597727"/>
            <a:ext cx="7296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12.12.2025</a:t>
            </a:r>
          </a:p>
        </p:txBody>
      </p:sp>
      <p:cxnSp>
        <p:nvCxnSpPr>
          <p:cNvPr id="538" name="Прямая соединительная линия 537"/>
          <p:cNvCxnSpPr>
            <a:cxnSpLocks/>
          </p:cNvCxnSpPr>
          <p:nvPr/>
        </p:nvCxnSpPr>
        <p:spPr>
          <a:xfrm>
            <a:off x="7817318" y="6608018"/>
            <a:ext cx="90799" cy="1004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9" name="Прямоугольник 538"/>
          <p:cNvSpPr/>
          <p:nvPr/>
        </p:nvSpPr>
        <p:spPr>
          <a:xfrm>
            <a:off x="7852170" y="6498106"/>
            <a:ext cx="238909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31"/>
                </a:solidFill>
                <a:effectLst/>
                <a:uLnTx/>
                <a:uFillTx/>
                <a:latin typeface="Arial" panose="020B0604020202020204"/>
                <a:cs typeface="Arial"/>
              </a:rPr>
              <a:t>Кол-во нарушений</a:t>
            </a:r>
          </a:p>
        </p:txBody>
      </p:sp>
      <p:sp>
        <p:nvSpPr>
          <p:cNvPr id="541" name="Прямоугольник 540"/>
          <p:cNvSpPr/>
          <p:nvPr/>
        </p:nvSpPr>
        <p:spPr>
          <a:xfrm>
            <a:off x="2639563" y="6426817"/>
            <a:ext cx="238909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31"/>
                </a:solidFill>
                <a:effectLst/>
                <a:uLnTx/>
                <a:uFillTx/>
                <a:latin typeface="Arial" panose="020B0604020202020204"/>
                <a:cs typeface="Arial"/>
              </a:rPr>
              <a:t>Информационные письма</a:t>
            </a:r>
          </a:p>
        </p:txBody>
      </p:sp>
      <p:sp>
        <p:nvSpPr>
          <p:cNvPr id="543" name="Прямоугольник 542"/>
          <p:cNvSpPr/>
          <p:nvPr/>
        </p:nvSpPr>
        <p:spPr>
          <a:xfrm>
            <a:off x="1039741" y="6429847"/>
            <a:ext cx="238909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31"/>
                </a:solidFill>
                <a:effectLst/>
                <a:uLnTx/>
                <a:uFillTx/>
                <a:latin typeface="Arial" panose="020B0604020202020204"/>
                <a:cs typeface="Arial"/>
              </a:rPr>
              <a:t>Предостережения</a:t>
            </a:r>
          </a:p>
        </p:txBody>
      </p:sp>
      <p:cxnSp>
        <p:nvCxnSpPr>
          <p:cNvPr id="544" name="Прямая соединительная линия 543"/>
          <p:cNvCxnSpPr>
            <a:cxnSpLocks/>
          </p:cNvCxnSpPr>
          <p:nvPr/>
        </p:nvCxnSpPr>
        <p:spPr>
          <a:xfrm>
            <a:off x="7948361" y="4850904"/>
            <a:ext cx="90799" cy="1004"/>
          </a:xfrm>
          <a:prstGeom prst="line">
            <a:avLst/>
          </a:prstGeom>
          <a:ln w="28575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5" name="Прямоугольник 544"/>
          <p:cNvSpPr/>
          <p:nvPr/>
        </p:nvSpPr>
        <p:spPr>
          <a:xfrm>
            <a:off x="7987418" y="4748491"/>
            <a:ext cx="238909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31"/>
                </a:solidFill>
                <a:effectLst/>
                <a:uLnTx/>
                <a:uFillTx/>
                <a:latin typeface="Arial" panose="020B0604020202020204"/>
                <a:cs typeface="Arial"/>
              </a:rPr>
              <a:t>Кол-во нарушений</a:t>
            </a:r>
          </a:p>
        </p:txBody>
      </p:sp>
      <p:sp>
        <p:nvSpPr>
          <p:cNvPr id="546" name="Прямоугольник 545"/>
          <p:cNvSpPr/>
          <p:nvPr/>
        </p:nvSpPr>
        <p:spPr>
          <a:xfrm>
            <a:off x="3093179" y="2618144"/>
            <a:ext cx="60203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9323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1437F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КОНТРОЛЬНЫЕ МЕРОПРИЯТИЯ, МЕРЫ ВОЗДЕЙСТВИЯ И ВЫЯВЛЕННЫЕ НАРУШЕНИЯ</a:t>
            </a:r>
          </a:p>
        </p:txBody>
      </p:sp>
      <p:sp>
        <p:nvSpPr>
          <p:cNvPr id="547" name="TextBox 546"/>
          <p:cNvSpPr txBox="1"/>
          <p:nvPr/>
        </p:nvSpPr>
        <p:spPr>
          <a:xfrm>
            <a:off x="9580390" y="4834340"/>
            <a:ext cx="1962365" cy="1051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31"/>
                </a:solidFill>
                <a:effectLst/>
                <a:highlight>
                  <a:srgbClr val="FFFFFF"/>
                </a:highlight>
                <a:uLnTx/>
                <a:uFillTx/>
                <a:latin typeface="Arial" panose="020B0604020202020204"/>
                <a:cs typeface="Arial"/>
              </a:rPr>
              <a:t>Кол-во нарушений на одно КМ</a:t>
            </a:r>
          </a:p>
        </p:txBody>
      </p:sp>
      <p:sp>
        <p:nvSpPr>
          <p:cNvPr id="548" name="TextBox 547"/>
          <p:cNvSpPr txBox="1"/>
          <p:nvPr/>
        </p:nvSpPr>
        <p:spPr>
          <a:xfrm>
            <a:off x="7067932" y="4584898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2016</a:t>
            </a:r>
          </a:p>
        </p:txBody>
      </p:sp>
      <p:sp>
        <p:nvSpPr>
          <p:cNvPr id="549" name="TextBox 548"/>
          <p:cNvSpPr txBox="1"/>
          <p:nvPr/>
        </p:nvSpPr>
        <p:spPr>
          <a:xfrm>
            <a:off x="7549026" y="4593593"/>
            <a:ext cx="4267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2017</a:t>
            </a:r>
          </a:p>
        </p:txBody>
      </p:sp>
      <p:sp>
        <p:nvSpPr>
          <p:cNvPr id="550" name="TextBox 549"/>
          <p:cNvSpPr txBox="1"/>
          <p:nvPr/>
        </p:nvSpPr>
        <p:spPr>
          <a:xfrm>
            <a:off x="8023675" y="4584513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2018</a:t>
            </a:r>
          </a:p>
        </p:txBody>
      </p:sp>
      <p:sp>
        <p:nvSpPr>
          <p:cNvPr id="551" name="TextBox 550"/>
          <p:cNvSpPr txBox="1"/>
          <p:nvPr/>
        </p:nvSpPr>
        <p:spPr>
          <a:xfrm>
            <a:off x="8490415" y="4584512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2019</a:t>
            </a:r>
          </a:p>
        </p:txBody>
      </p:sp>
      <p:sp>
        <p:nvSpPr>
          <p:cNvPr id="552" name="TextBox 551"/>
          <p:cNvSpPr txBox="1"/>
          <p:nvPr/>
        </p:nvSpPr>
        <p:spPr>
          <a:xfrm>
            <a:off x="8984003" y="4584512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2020</a:t>
            </a:r>
          </a:p>
        </p:txBody>
      </p:sp>
      <p:sp>
        <p:nvSpPr>
          <p:cNvPr id="553" name="TextBox 552"/>
          <p:cNvSpPr txBox="1"/>
          <p:nvPr/>
        </p:nvSpPr>
        <p:spPr>
          <a:xfrm>
            <a:off x="9459450" y="4593593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2021</a:t>
            </a:r>
          </a:p>
        </p:txBody>
      </p:sp>
      <p:sp>
        <p:nvSpPr>
          <p:cNvPr id="554" name="TextBox 553"/>
          <p:cNvSpPr txBox="1"/>
          <p:nvPr/>
        </p:nvSpPr>
        <p:spPr>
          <a:xfrm>
            <a:off x="9935701" y="4581850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2022</a:t>
            </a:r>
          </a:p>
        </p:txBody>
      </p:sp>
      <p:sp>
        <p:nvSpPr>
          <p:cNvPr id="555" name="TextBox 554"/>
          <p:cNvSpPr txBox="1"/>
          <p:nvPr/>
        </p:nvSpPr>
        <p:spPr>
          <a:xfrm>
            <a:off x="10421745" y="4581850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2023</a:t>
            </a:r>
          </a:p>
        </p:txBody>
      </p:sp>
      <p:sp>
        <p:nvSpPr>
          <p:cNvPr id="556" name="TextBox 555"/>
          <p:cNvSpPr txBox="1"/>
          <p:nvPr/>
        </p:nvSpPr>
        <p:spPr>
          <a:xfrm>
            <a:off x="10886974" y="4574972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2024</a:t>
            </a:r>
          </a:p>
        </p:txBody>
      </p:sp>
      <p:cxnSp>
        <p:nvCxnSpPr>
          <p:cNvPr id="557" name="Прямая соединительная линия 556"/>
          <p:cNvCxnSpPr>
            <a:cxnSpLocks/>
          </p:cNvCxnSpPr>
          <p:nvPr/>
        </p:nvCxnSpPr>
        <p:spPr>
          <a:xfrm>
            <a:off x="9534990" y="4854308"/>
            <a:ext cx="90799" cy="1004"/>
          </a:xfrm>
          <a:prstGeom prst="line">
            <a:avLst/>
          </a:prstGeom>
          <a:ln w="28575">
            <a:solidFill>
              <a:srgbClr val="5F5F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8" name="Овал 557"/>
          <p:cNvSpPr/>
          <p:nvPr/>
        </p:nvSpPr>
        <p:spPr>
          <a:xfrm>
            <a:off x="5735662" y="6250018"/>
            <a:ext cx="90188" cy="90101"/>
          </a:xfrm>
          <a:prstGeom prst="ellipse">
            <a:avLst/>
          </a:prstGeom>
          <a:solidFill>
            <a:srgbClr val="CDD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559" name="Прямоугольник 558"/>
          <p:cNvSpPr/>
          <p:nvPr/>
        </p:nvSpPr>
        <p:spPr>
          <a:xfrm>
            <a:off x="5798230" y="6184278"/>
            <a:ext cx="7213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31"/>
                </a:solidFill>
                <a:effectLst/>
                <a:uLnTx/>
                <a:uFillTx/>
                <a:latin typeface="Arial" panose="020B0604020202020204"/>
                <a:cs typeface="Arial"/>
              </a:rPr>
              <a:t>Кол-во ПМ</a:t>
            </a:r>
          </a:p>
        </p:txBody>
      </p:sp>
      <p:sp>
        <p:nvSpPr>
          <p:cNvPr id="560" name="Прямоугольник 559"/>
          <p:cNvSpPr/>
          <p:nvPr/>
        </p:nvSpPr>
        <p:spPr>
          <a:xfrm>
            <a:off x="2627279" y="4978956"/>
            <a:ext cx="64343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9323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1437F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ПРОФИЛАКТИЧЕСКИЕ МЕРОПРИЯТИЯ, МЕРЫ ВОЗДЕЙСТВИЯ И ВЫЯВЛЕННЫЕ НАРУШЕНИЯ</a:t>
            </a:r>
          </a:p>
        </p:txBody>
      </p:sp>
      <p:sp>
        <p:nvSpPr>
          <p:cNvPr id="561" name="TextBox 560"/>
          <p:cNvSpPr txBox="1"/>
          <p:nvPr/>
        </p:nvSpPr>
        <p:spPr>
          <a:xfrm>
            <a:off x="519081" y="6171944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2021</a:t>
            </a:r>
          </a:p>
        </p:txBody>
      </p:sp>
      <p:sp>
        <p:nvSpPr>
          <p:cNvPr id="562" name="TextBox 561"/>
          <p:cNvSpPr txBox="1"/>
          <p:nvPr/>
        </p:nvSpPr>
        <p:spPr>
          <a:xfrm>
            <a:off x="2152538" y="6179382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2023</a:t>
            </a:r>
          </a:p>
        </p:txBody>
      </p:sp>
      <p:sp>
        <p:nvSpPr>
          <p:cNvPr id="563" name="TextBox 562"/>
          <p:cNvSpPr txBox="1"/>
          <p:nvPr/>
        </p:nvSpPr>
        <p:spPr>
          <a:xfrm>
            <a:off x="1340935" y="6183165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2022</a:t>
            </a:r>
          </a:p>
        </p:txBody>
      </p:sp>
      <p:sp>
        <p:nvSpPr>
          <p:cNvPr id="564" name="TextBox 563"/>
          <p:cNvSpPr txBox="1"/>
          <p:nvPr/>
        </p:nvSpPr>
        <p:spPr>
          <a:xfrm>
            <a:off x="2954163" y="6170469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2024</a:t>
            </a:r>
          </a:p>
        </p:txBody>
      </p:sp>
      <p:sp>
        <p:nvSpPr>
          <p:cNvPr id="565" name="TextBox 564"/>
          <p:cNvSpPr txBox="1"/>
          <p:nvPr/>
        </p:nvSpPr>
        <p:spPr>
          <a:xfrm>
            <a:off x="3669361" y="6171945"/>
            <a:ext cx="7296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12.12.2025</a:t>
            </a:r>
          </a:p>
        </p:txBody>
      </p:sp>
      <p:sp>
        <p:nvSpPr>
          <p:cNvPr id="566" name="TextBox 565"/>
          <p:cNvSpPr txBox="1"/>
          <p:nvPr/>
        </p:nvSpPr>
        <p:spPr>
          <a:xfrm>
            <a:off x="7621043" y="6186210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2021</a:t>
            </a:r>
          </a:p>
        </p:txBody>
      </p:sp>
      <p:sp>
        <p:nvSpPr>
          <p:cNvPr id="567" name="TextBox 566"/>
          <p:cNvSpPr txBox="1"/>
          <p:nvPr/>
        </p:nvSpPr>
        <p:spPr>
          <a:xfrm>
            <a:off x="9182433" y="6173883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2023</a:t>
            </a:r>
          </a:p>
        </p:txBody>
      </p:sp>
      <p:sp>
        <p:nvSpPr>
          <p:cNvPr id="568" name="TextBox 567"/>
          <p:cNvSpPr txBox="1"/>
          <p:nvPr/>
        </p:nvSpPr>
        <p:spPr>
          <a:xfrm>
            <a:off x="8384276" y="6168112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2022</a:t>
            </a:r>
          </a:p>
        </p:txBody>
      </p:sp>
      <p:sp>
        <p:nvSpPr>
          <p:cNvPr id="569" name="TextBox 568"/>
          <p:cNvSpPr txBox="1"/>
          <p:nvPr/>
        </p:nvSpPr>
        <p:spPr>
          <a:xfrm>
            <a:off x="9930963" y="6168457"/>
            <a:ext cx="4491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2024</a:t>
            </a:r>
          </a:p>
        </p:txBody>
      </p:sp>
      <p:sp>
        <p:nvSpPr>
          <p:cNvPr id="570" name="TextBox 569"/>
          <p:cNvSpPr txBox="1"/>
          <p:nvPr/>
        </p:nvSpPr>
        <p:spPr>
          <a:xfrm>
            <a:off x="10601965" y="6175577"/>
            <a:ext cx="7296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12.12.2025</a:t>
            </a:r>
          </a:p>
        </p:txBody>
      </p:sp>
      <p:cxnSp>
        <p:nvCxnSpPr>
          <p:cNvPr id="571" name="Прямая соединительная линия 570"/>
          <p:cNvCxnSpPr>
            <a:cxnSpLocks/>
          </p:cNvCxnSpPr>
          <p:nvPr/>
        </p:nvCxnSpPr>
        <p:spPr>
          <a:xfrm>
            <a:off x="9291896" y="6610410"/>
            <a:ext cx="90799" cy="1004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2" name="Прямоугольник 571"/>
          <p:cNvSpPr/>
          <p:nvPr/>
        </p:nvSpPr>
        <p:spPr>
          <a:xfrm>
            <a:off x="9314713" y="6496509"/>
            <a:ext cx="24931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31"/>
                </a:solidFill>
                <a:effectLst/>
                <a:uLnTx/>
                <a:uFillTx/>
                <a:latin typeface="Arial" panose="020B0604020202020204"/>
                <a:cs typeface="Arial"/>
              </a:rPr>
              <a:t>Кол-во </a:t>
            </a: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31"/>
                </a:solidFill>
                <a:effectLst/>
                <a:uLnTx/>
                <a:uFillTx/>
                <a:latin typeface="Arial" panose="020B0604020202020204"/>
                <a:cs typeface="Arial"/>
              </a:rPr>
              <a:t>потенциальных нарушений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31"/>
                </a:solidFill>
                <a:effectLst/>
                <a:uLnTx/>
                <a:uFillTx/>
                <a:latin typeface="Arial" panose="020B0604020202020204"/>
                <a:cs typeface="Arial"/>
              </a:rPr>
              <a:t>на одно ПМ</a:t>
            </a:r>
          </a:p>
        </p:txBody>
      </p:sp>
      <p:sp>
        <p:nvSpPr>
          <p:cNvPr id="573" name="TextBox 572"/>
          <p:cNvSpPr txBox="1"/>
          <p:nvPr/>
        </p:nvSpPr>
        <p:spPr>
          <a:xfrm>
            <a:off x="7285547" y="1994180"/>
            <a:ext cx="3609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179</a:t>
            </a:r>
          </a:p>
        </p:txBody>
      </p:sp>
      <p:sp>
        <p:nvSpPr>
          <p:cNvPr id="574" name="TextBox 573"/>
          <p:cNvSpPr txBox="1"/>
          <p:nvPr/>
        </p:nvSpPr>
        <p:spPr>
          <a:xfrm>
            <a:off x="8400977" y="2004163"/>
            <a:ext cx="467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187</a:t>
            </a:r>
          </a:p>
        </p:txBody>
      </p:sp>
      <p:sp>
        <p:nvSpPr>
          <p:cNvPr id="581" name="TextBox 580"/>
          <p:cNvSpPr txBox="1"/>
          <p:nvPr/>
        </p:nvSpPr>
        <p:spPr>
          <a:xfrm>
            <a:off x="6237202" y="2177387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77</a:t>
            </a:r>
          </a:p>
        </p:txBody>
      </p:sp>
      <p:sp>
        <p:nvSpPr>
          <p:cNvPr id="582" name="TextBox 581"/>
          <p:cNvSpPr txBox="1"/>
          <p:nvPr/>
        </p:nvSpPr>
        <p:spPr>
          <a:xfrm>
            <a:off x="7300729" y="2160359"/>
            <a:ext cx="3257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176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33406" y="4587166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2016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220517" y="4546271"/>
            <a:ext cx="25199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22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97601" y="4513416"/>
            <a:ext cx="25199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31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1181628" y="4520090"/>
            <a:ext cx="2648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28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1656211" y="4529800"/>
            <a:ext cx="2648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25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2640343" y="4517026"/>
            <a:ext cx="2648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33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3118147" y="4460362"/>
            <a:ext cx="25039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71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3630998" y="4531568"/>
            <a:ext cx="26642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24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4157179" y="4475294"/>
            <a:ext cx="22313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7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4908314" y="4502867"/>
            <a:ext cx="24077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12</a:t>
            </a:r>
          </a:p>
        </p:txBody>
      </p:sp>
      <p:sp>
        <p:nvSpPr>
          <p:cNvPr id="146" name="Прямоугольник 145"/>
          <p:cNvSpPr/>
          <p:nvPr/>
        </p:nvSpPr>
        <p:spPr>
          <a:xfrm>
            <a:off x="5607766" y="4074039"/>
            <a:ext cx="14978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31"/>
                </a:solidFill>
                <a:effectLst/>
                <a:uLnTx/>
                <a:uFillTx/>
                <a:latin typeface="Arial" panose="020B0604020202020204"/>
                <a:cs typeface="Arial"/>
              </a:rPr>
              <a:t>Кол-во проведенных КМ</a:t>
            </a:r>
          </a:p>
        </p:txBody>
      </p:sp>
      <p:sp>
        <p:nvSpPr>
          <p:cNvPr id="147" name="Овал 146"/>
          <p:cNvSpPr/>
          <p:nvPr/>
        </p:nvSpPr>
        <p:spPr>
          <a:xfrm>
            <a:off x="5580208" y="4136713"/>
            <a:ext cx="90188" cy="9010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7924964" y="1259426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2010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7843148" y="1987703"/>
            <a:ext cx="3642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185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7858369" y="2160178"/>
            <a:ext cx="3273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215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8348961" y="2294884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2026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8337483" y="2418526"/>
            <a:ext cx="1847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3" name="Овал 152"/>
          <p:cNvSpPr/>
          <p:nvPr/>
        </p:nvSpPr>
        <p:spPr>
          <a:xfrm>
            <a:off x="1002095" y="6493642"/>
            <a:ext cx="90188" cy="90101"/>
          </a:xfrm>
          <a:prstGeom prst="ellipse">
            <a:avLst/>
          </a:prstGeom>
          <a:solidFill>
            <a:srgbClr val="25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154" name="Овал 153"/>
          <p:cNvSpPr/>
          <p:nvPr/>
        </p:nvSpPr>
        <p:spPr>
          <a:xfrm>
            <a:off x="2611326" y="6488228"/>
            <a:ext cx="90188" cy="90101"/>
          </a:xfrm>
          <a:prstGeom prst="ellipse">
            <a:avLst/>
          </a:prstGeom>
          <a:solidFill>
            <a:srgbClr val="668B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graphicFrame>
        <p:nvGraphicFramePr>
          <p:cNvPr id="155" name="Диаграмма 154"/>
          <p:cNvGraphicFramePr>
            <a:graphicFrameLocks/>
          </p:cNvGraphicFramePr>
          <p:nvPr>
            <p:extLst/>
          </p:nvPr>
        </p:nvGraphicFramePr>
        <p:xfrm>
          <a:off x="-363497" y="5043560"/>
          <a:ext cx="5424198" cy="1608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460" name="Диаграмма 4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365988"/>
              </p:ext>
            </p:extLst>
          </p:nvPr>
        </p:nvGraphicFramePr>
        <p:xfrm>
          <a:off x="196258" y="2652591"/>
          <a:ext cx="4848688" cy="2043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161" name="Прямоугольник 160"/>
          <p:cNvSpPr/>
          <p:nvPr/>
        </p:nvSpPr>
        <p:spPr>
          <a:xfrm>
            <a:off x="1047189" y="6578831"/>
            <a:ext cx="12506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31"/>
                </a:solidFill>
                <a:effectLst/>
                <a:uLnTx/>
                <a:uFillTx/>
                <a:latin typeface="Arial" panose="020B0604020202020204"/>
                <a:cs typeface="Arial"/>
              </a:rPr>
              <a:t>Консультирования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000031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162" name="Овал 161"/>
          <p:cNvSpPr/>
          <p:nvPr/>
        </p:nvSpPr>
        <p:spPr>
          <a:xfrm>
            <a:off x="997420" y="6646042"/>
            <a:ext cx="90188" cy="90101"/>
          </a:xfrm>
          <a:prstGeom prst="ellipse">
            <a:avLst/>
          </a:prstGeom>
          <a:solidFill>
            <a:srgbClr val="CDD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163" name="Овал 162"/>
          <p:cNvSpPr/>
          <p:nvPr/>
        </p:nvSpPr>
        <p:spPr>
          <a:xfrm>
            <a:off x="2613049" y="6646042"/>
            <a:ext cx="90188" cy="90101"/>
          </a:xfrm>
          <a:prstGeom prst="ellipse">
            <a:avLst/>
          </a:prstGeom>
          <a:solidFill>
            <a:srgbClr val="708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2639338" y="6593923"/>
            <a:ext cx="140448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31"/>
                </a:solidFill>
                <a:effectLst/>
                <a:uLnTx/>
                <a:uFillTx/>
                <a:latin typeface="Arial" panose="020B0604020202020204"/>
                <a:cs typeface="Arial"/>
              </a:rPr>
              <a:t>Профилактический визит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000031"/>
              </a:solidFill>
              <a:effectLst/>
              <a:uLnTx/>
              <a:uFillTx/>
              <a:latin typeface="Arial" panose="020B0604020202020204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1612" y="5614534"/>
            <a:ext cx="3701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281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3079578" y="5172960"/>
            <a:ext cx="3701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690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2278520" y="5561582"/>
            <a:ext cx="4229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337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1464425" y="5129272"/>
            <a:ext cx="3701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731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677033" y="5867345"/>
            <a:ext cx="3701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28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38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9077"/>
            <a:ext cx="12189139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77650" y="37742"/>
            <a:ext cx="1327877" cy="519797"/>
          </a:xfrm>
          <a:prstGeom prst="rect">
            <a:avLst/>
          </a:prstGeom>
        </p:spPr>
      </p:pic>
      <p:sp>
        <p:nvSpPr>
          <p:cNvPr id="13" name="object 2"/>
          <p:cNvSpPr/>
          <p:nvPr/>
        </p:nvSpPr>
        <p:spPr>
          <a:xfrm flipV="1">
            <a:off x="0" y="255037"/>
            <a:ext cx="12192000" cy="374629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9323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0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Номер слайда 1"/>
          <p:cNvSpPr txBox="1"/>
          <p:nvPr/>
        </p:nvSpPr>
        <p:spPr>
          <a:xfrm>
            <a:off x="11430504" y="6513236"/>
            <a:ext cx="679981" cy="24622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1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Заголовок 1"/>
          <p:cNvSpPr txBox="1"/>
          <p:nvPr/>
        </p:nvSpPr>
        <p:spPr bwMode="auto">
          <a:xfrm>
            <a:off x="2052735" y="72148"/>
            <a:ext cx="10041658" cy="496185"/>
          </a:xfrm>
          <a:prstGeom prst="rect">
            <a:avLst/>
          </a:prstGeom>
          <a:noFill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Внешний контроль деятельности аудиторских организаций. </a:t>
            </a:r>
            <a:b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Основные результаты контрольных и профилактических мероприятий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8312" y="650822"/>
            <a:ext cx="5263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ТИПОВЫЕ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НАРУШЕНИЯ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6175" y="687956"/>
            <a:ext cx="6470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ВЫЯВЛЕННЫЕ НАРУШЕНИЯ ОБЯЗАТЕЛЬНЫХ ТРЕБОВАНИЙ (В РАЗРЕЗЕ НПА)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3973" y="3485487"/>
            <a:ext cx="6891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ВЫЯВЛЕННЫЕ НАРУШЕНИЯ ОБЯЗАТЕЛЬНЫХ ТРЕБОВАНИЙ (В РАЗРЕЗЕ ХАРАКТЕРА НАРУШЕНИЙ)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84877" y="950876"/>
          <a:ext cx="6483428" cy="236382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989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84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84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84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84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844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844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844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844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844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844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68032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Нарушения обязательных требований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2016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2017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2018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2019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2020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2021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2022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2023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2024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12.12.2025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pPr marL="72000" algn="l" rtl="0" fontAlgn="b">
                        <a:spcBef>
                          <a:spcPts val="0"/>
                        </a:spcBef>
                      </a:pPr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№ 307-ФЗ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585 (6%)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874 (6%)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537 (4%)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624 (4%)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345 (9%)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1 210 (5%)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382 (6%)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1 352 (11%)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1 772 (15%)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2 204 </a:t>
                      </a:r>
                      <a:r>
                        <a:rPr lang="en-US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(</a:t>
                      </a:r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19%)</a:t>
                      </a: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pPr marL="72000" algn="l" rtl="0" fontAlgn="b">
                        <a:spcBef>
                          <a:spcPts val="0"/>
                        </a:spcBef>
                      </a:pPr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МСА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spc="-60" baseline="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449 (3%)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2 405 (16%)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7 075 (46%)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2 124 (54%)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20 375 (81%)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5 148 (82%)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9 173 (76%)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8 996 (77%)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8 539 (73%)</a:t>
                      </a: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pPr marL="72000" algn="l" rtl="0" fontAlgn="b">
                        <a:spcBef>
                          <a:spcPts val="0"/>
                        </a:spcBef>
                      </a:pPr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КЭ и ПН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spc="-6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1 015 (11%)</a:t>
                      </a:r>
                      <a:endParaRPr lang="ru-RU" sz="900" b="0" i="0" u="none" strike="noStrike" spc="-6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794 (6%)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748 (5%)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928 (6%)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221 (5%)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1 719 (7%)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522 (8%)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1 408 (12%)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774 (7%)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648 (6%)</a:t>
                      </a: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pPr marL="72000" algn="l" rtl="0" fontAlgn="b">
                        <a:spcBef>
                          <a:spcPts val="0"/>
                        </a:spcBef>
                      </a:pPr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Иные НПА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spc="-60" baseline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  <a:endParaRPr lang="ru-RU" sz="900" u="none" strike="noStrike" spc="-60" baseline="0" dirty="0">
                        <a:solidFill>
                          <a:schemeClr val="dk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spc="-60" baseline="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19 (1%)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41 (1%)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31 (1%)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1 378 (5%)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55 (1%)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85 (1%)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21 (1%)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282 (2%)</a:t>
                      </a: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pPr marL="72000" algn="l" rtl="0" fontAlgn="b">
                        <a:spcBef>
                          <a:spcPts val="0"/>
                        </a:spcBef>
                      </a:pPr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ФСАД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spc="-6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8 019 (83%)</a:t>
                      </a:r>
                      <a:endParaRPr lang="ru-RU" sz="900" b="0" i="0" u="none" strike="noStrike" spc="-6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12 086</a:t>
                      </a:r>
                      <a:r>
                        <a:rPr lang="ru-RU" sz="900" u="none" strike="noStrike" spc="-60" baseline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(85%)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11 013 (74%)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6 547 (43%)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1 241 (31%)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570 (2%)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168 (3%)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spc="-60" baseline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  <a:endParaRPr lang="ru-RU" sz="900" u="none" strike="noStrike" spc="-60" baseline="0" dirty="0">
                        <a:solidFill>
                          <a:schemeClr val="dk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spc="-60" baseline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  <a:endParaRPr lang="ru-RU" sz="900" u="none" strike="noStrike" spc="-60" baseline="0" dirty="0">
                        <a:solidFill>
                          <a:schemeClr val="dk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2767">
                <a:tc>
                  <a:txBody>
                    <a:bodyPr/>
                    <a:lstStyle/>
                    <a:p>
                      <a:pPr marL="72000" algn="l" rtl="0" fontAlgn="b">
                        <a:spcBef>
                          <a:spcPts val="0"/>
                        </a:spcBef>
                      </a:pPr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ИТОГО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9 619</a:t>
                      </a:r>
                      <a:r>
                        <a:rPr lang="ru-RU" sz="900" b="0" i="0" u="none" strike="noStrike" spc="-60" baseline="0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(100%)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14 203</a:t>
                      </a:r>
                      <a:r>
                        <a:rPr lang="ru-RU" sz="900" b="0" i="0" u="none" strike="noStrike" spc="-60" baseline="0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(</a:t>
                      </a:r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100%)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14 722</a:t>
                      </a:r>
                      <a:r>
                        <a:rPr lang="ru-RU" sz="900" b="0" i="0" u="none" strike="noStrike" spc="-60" baseline="0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(100%)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15 215</a:t>
                      </a:r>
                      <a:r>
                        <a:rPr lang="ru-RU" sz="900" b="0" i="0" u="none" strike="noStrike" spc="-60" baseline="0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(</a:t>
                      </a:r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100%)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3 962</a:t>
                      </a:r>
                      <a:r>
                        <a:rPr lang="ru-RU" sz="900" b="0" i="0" u="none" strike="noStrike" spc="-60" baseline="0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(</a:t>
                      </a:r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100%)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25 324</a:t>
                      </a:r>
                      <a:r>
                        <a:rPr lang="ru-RU" sz="900" u="none" strike="noStrike" spc="-60" baseline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(100%)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6 275</a:t>
                      </a:r>
                      <a:r>
                        <a:rPr lang="ru-RU" sz="900" b="0" i="0" u="none" strike="noStrike" spc="-60" baseline="0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(</a:t>
                      </a:r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100%)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12 018</a:t>
                      </a:r>
                      <a:r>
                        <a:rPr lang="ru-RU" sz="900" b="0" i="0" u="none" strike="noStrike" spc="-60" baseline="0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(</a:t>
                      </a:r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100%)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11 563 </a:t>
                      </a:r>
                      <a:r>
                        <a:rPr lang="ru-RU" sz="900" b="0" i="0" u="none" strike="noStrike" spc="-60" baseline="0" dirty="0">
                          <a:solidFill>
                            <a:srgbClr val="000000"/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</a:t>
                      </a:r>
                      <a:r>
                        <a:rPr lang="ru-RU" sz="900" u="none" strike="noStrike" spc="-6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100%)</a:t>
                      </a:r>
                      <a:endParaRPr lang="ru-RU" sz="900" b="0" i="0" u="none" strike="noStrike" spc="-6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11 637 (100%)</a:t>
                      </a:r>
                    </a:p>
                  </a:txBody>
                  <a:tcPr marL="1347" marR="1347" marT="134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84877" y="3743436"/>
          <a:ext cx="6483428" cy="275640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989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84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84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784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84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844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7844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7844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844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7844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7844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494467"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Нарушения обязательных требований</a:t>
                      </a:r>
                    </a:p>
                  </a:txBody>
                  <a:tcPr marL="1186" marR="1186" marT="1186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2016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2017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2018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2019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2020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2021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2022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2023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2024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12.12.2025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Грубые</a:t>
                      </a:r>
                    </a:p>
                  </a:txBody>
                  <a:tcPr marL="1186" marR="1186" marT="1186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2 955 (31%)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2 426 (17%)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1 596 (11%)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2 784 (18%)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589 (12%)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704 (3%)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160 (3%)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520 (4%)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 </a:t>
                      </a:r>
                      <a:r>
                        <a:rPr lang="en-US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863</a:t>
                      </a:r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(</a:t>
                      </a:r>
                      <a:r>
                        <a:rPr lang="en-US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16</a:t>
                      </a:r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2 397 </a:t>
                      </a:r>
                      <a:r>
                        <a:rPr lang="en-US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(</a:t>
                      </a:r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21</a:t>
                      </a:r>
                      <a:r>
                        <a:rPr lang="en-US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%)</a:t>
                      </a:r>
                      <a:endParaRPr lang="ru-RU" sz="900" u="none" strike="noStrike" spc="-6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900" b="0" u="none" strike="noStrike" spc="-80" baseline="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Существенные неустранимые</a:t>
                      </a:r>
                    </a:p>
                  </a:txBody>
                  <a:tcPr marL="1186" marR="1186" marT="1186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3 110 (32%)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5 199 (37%)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7 855 (53%)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6 968 (46%)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1 991 (53%)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17 208 (68%)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4 086 (65%)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7 610 (63%)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en-US" sz="900" b="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7 438 </a:t>
                      </a:r>
                      <a:r>
                        <a:rPr lang="ru-RU" sz="900" b="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(</a:t>
                      </a:r>
                      <a:r>
                        <a:rPr lang="en-US" sz="900" b="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64</a:t>
                      </a:r>
                      <a:r>
                        <a:rPr lang="ru-RU" sz="900" b="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5 970 </a:t>
                      </a:r>
                      <a:r>
                        <a:rPr lang="en-US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(</a:t>
                      </a:r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51</a:t>
                      </a:r>
                      <a:r>
                        <a:rPr lang="en-US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%)</a:t>
                      </a:r>
                      <a:endParaRPr lang="ru-RU" sz="900" u="none" strike="noStrike" spc="-6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900" b="0" u="none" strike="noStrike" spc="-80" baseline="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Существенные устранимые</a:t>
                      </a:r>
                    </a:p>
                  </a:txBody>
                  <a:tcPr marL="1186" marR="1186" marT="1186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1 165 (12%)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966 (7%)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1 118 (8%)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1 415 (9%)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469 (16%)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1 703 (7%)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543 (9%)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1 213 (10%)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en-US" sz="900" b="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480</a:t>
                      </a:r>
                      <a:r>
                        <a:rPr lang="ru-RU" sz="900" b="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(4%)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en-US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63</a:t>
                      </a:r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4 </a:t>
                      </a:r>
                      <a:r>
                        <a:rPr lang="en-US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(</a:t>
                      </a:r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5</a:t>
                      </a:r>
                      <a:r>
                        <a:rPr lang="en-US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%)</a:t>
                      </a:r>
                      <a:endParaRPr lang="ru-RU" sz="900" u="none" strike="noStrike" spc="-6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900" b="0" u="none" strike="noStrike" spc="-130" baseline="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Несущественные</a:t>
                      </a:r>
                    </a:p>
                  </a:txBody>
                  <a:tcPr marL="1186" marR="1186" marT="1186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1 055 (11%)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461(3%)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1 214 (8%)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1 385 (9%)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322 (9%)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4 225 (17%)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898 (14%)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1 505 (13%)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en-US" sz="900" b="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1 254 </a:t>
                      </a:r>
                      <a:r>
                        <a:rPr lang="ru-RU" sz="900" b="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(1</a:t>
                      </a:r>
                      <a:r>
                        <a:rPr lang="en-US" sz="900" b="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</a:t>
                      </a:r>
                      <a:r>
                        <a:rPr lang="ru-RU" sz="900" b="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1 396 </a:t>
                      </a:r>
                      <a:r>
                        <a:rPr lang="en-US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(1</a:t>
                      </a:r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2</a:t>
                      </a:r>
                      <a:r>
                        <a:rPr lang="en-US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%)</a:t>
                      </a:r>
                      <a:endParaRPr lang="ru-RU" sz="900" u="none" strike="noStrike" spc="-6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Иные</a:t>
                      </a:r>
                    </a:p>
                  </a:txBody>
                  <a:tcPr marL="1186" marR="1186" marT="1186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1 334 (14%)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5 151 (36%)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2 939 (20%)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2 663 (18%)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591 (10%)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1 484 (6%)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588 (9%)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1 170 (10%)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en-US" sz="900" b="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528</a:t>
                      </a:r>
                      <a:r>
                        <a:rPr lang="ru-RU" sz="900" b="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(5%)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1 276 </a:t>
                      </a:r>
                      <a:r>
                        <a:rPr lang="en-US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(1</a:t>
                      </a:r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</a:t>
                      </a:r>
                      <a:r>
                        <a:rPr lang="en-US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%)</a:t>
                      </a:r>
                      <a:endParaRPr lang="ru-RU" sz="900" u="none" strike="noStrike" spc="-6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5758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ИТОГО</a:t>
                      </a:r>
                    </a:p>
                  </a:txBody>
                  <a:tcPr marL="1186" marR="1186" marT="1186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9 619</a:t>
                      </a:r>
                      <a:r>
                        <a:rPr lang="ru-RU" sz="900" b="0" u="none" strike="noStrike" spc="-60" baseline="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(</a:t>
                      </a:r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100%)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14 203</a:t>
                      </a:r>
                      <a:r>
                        <a:rPr lang="ru-RU" sz="900" b="0" u="none" strike="noStrike" spc="-60" baseline="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(</a:t>
                      </a:r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100%)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14 722</a:t>
                      </a:r>
                      <a:r>
                        <a:rPr lang="ru-RU" sz="900" b="0" u="none" strike="noStrike" spc="-60" baseline="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(</a:t>
                      </a:r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100%)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15 215</a:t>
                      </a:r>
                      <a:r>
                        <a:rPr lang="ru-RU" sz="900" b="0" u="none" strike="noStrike" spc="-60" baseline="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(</a:t>
                      </a:r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100%)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3 962</a:t>
                      </a:r>
                      <a:r>
                        <a:rPr lang="ru-RU" sz="900" b="0" u="none" strike="noStrike" spc="-60" baseline="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(</a:t>
                      </a:r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100%)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25 324</a:t>
                      </a:r>
                      <a:r>
                        <a:rPr lang="ru-RU" sz="900" b="0" u="none" strike="noStrike" spc="-60" baseline="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(</a:t>
                      </a:r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100%)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6 275</a:t>
                      </a:r>
                      <a:r>
                        <a:rPr lang="ru-RU" sz="900" b="0" u="none" strike="noStrike" spc="-60" baseline="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(</a:t>
                      </a:r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100%)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12 018</a:t>
                      </a:r>
                      <a:r>
                        <a:rPr lang="ru-RU" sz="900" b="0" u="none" strike="noStrike" spc="-60" baseline="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(</a:t>
                      </a:r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100%)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11 563 </a:t>
                      </a:r>
                      <a:r>
                        <a:rPr lang="ru-RU" sz="900" b="0" u="none" strike="noStrike" spc="-60" baseline="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(</a:t>
                      </a:r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100%)</a:t>
                      </a: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11 637</a:t>
                      </a:r>
                      <a:r>
                        <a:rPr lang="en-US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(100%)</a:t>
                      </a:r>
                      <a:endParaRPr lang="ru-RU" sz="900" u="none" strike="noStrike" spc="-6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1186" marR="1186" marT="1186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6757852" y="896558"/>
          <a:ext cx="5174111" cy="559486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19731">
                  <a:extLst>
                    <a:ext uri="{9D8B030D-6E8A-4147-A177-3AD203B41FA5}">
                      <a16:colId xmlns:a16="http://schemas.microsoft.com/office/drawing/2014/main" xmlns="" val="1101757442"/>
                    </a:ext>
                  </a:extLst>
                </a:gridCol>
                <a:gridCol w="674719">
                  <a:extLst>
                    <a:ext uri="{9D8B030D-6E8A-4147-A177-3AD203B41FA5}">
                      <a16:colId xmlns:a16="http://schemas.microsoft.com/office/drawing/2014/main" xmlns="" val="2148555374"/>
                    </a:ext>
                  </a:extLst>
                </a:gridCol>
                <a:gridCol w="759060">
                  <a:extLst>
                    <a:ext uri="{9D8B030D-6E8A-4147-A177-3AD203B41FA5}">
                      <a16:colId xmlns:a16="http://schemas.microsoft.com/office/drawing/2014/main" xmlns="" val="3055836836"/>
                    </a:ext>
                  </a:extLst>
                </a:gridCol>
                <a:gridCol w="664177">
                  <a:extLst>
                    <a:ext uri="{9D8B030D-6E8A-4147-A177-3AD203B41FA5}">
                      <a16:colId xmlns:a16="http://schemas.microsoft.com/office/drawing/2014/main" xmlns="" val="4157243427"/>
                    </a:ext>
                  </a:extLst>
                </a:gridCol>
                <a:gridCol w="756424">
                  <a:extLst>
                    <a:ext uri="{9D8B030D-6E8A-4147-A177-3AD203B41FA5}">
                      <a16:colId xmlns:a16="http://schemas.microsoft.com/office/drawing/2014/main" xmlns="" val="2307605191"/>
                    </a:ext>
                  </a:extLst>
                </a:gridCol>
              </a:tblGrid>
              <a:tr h="29066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spc="0" baseline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Нарушения обязательных требований, предъявляемых к:</a:t>
                      </a:r>
                      <a:endParaRPr lang="ru-RU" sz="900" b="0" i="0" u="none" strike="noStrike" spc="0" baseline="0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317" marR="317" marT="317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fontAlgn="ctr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Контрольные</a:t>
                      </a:r>
                    </a:p>
                    <a:p>
                      <a:pPr marL="0" algn="ctr" fontAlgn="ctr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мероприятия</a:t>
                      </a:r>
                    </a:p>
                  </a:txBody>
                  <a:tcPr marL="317" marR="317" marT="31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fontAlgn="ctr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Профилактические</a:t>
                      </a:r>
                    </a:p>
                    <a:p>
                      <a:pPr marL="0" algn="ctr" fontAlgn="ctr"/>
                      <a:r>
                        <a:rPr lang="ru-RU" sz="900" b="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мероприятия</a:t>
                      </a:r>
                    </a:p>
                  </a:txBody>
                  <a:tcPr marL="317" marR="317" marT="31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2433120"/>
                  </a:ext>
                </a:extLst>
              </a:tr>
              <a:tr h="4155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fontAlgn="ctr"/>
                      <a:r>
                        <a:rPr lang="ru-RU" sz="90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Кол-во нарушений </a:t>
                      </a:r>
                    </a:p>
                    <a:p>
                      <a:pPr marL="0" algn="ctr" rtl="0" fontAlgn="ctr"/>
                      <a:r>
                        <a:rPr lang="ru-RU" sz="90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на 12.12.2025</a:t>
                      </a:r>
                    </a:p>
                  </a:txBody>
                  <a:tcPr marL="317" marR="317" marT="31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90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АО, допустившие нарушения</a:t>
                      </a:r>
                    </a:p>
                  </a:txBody>
                  <a:tcPr marL="317" marR="317" marT="317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90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Кол-во нарушений</a:t>
                      </a:r>
                    </a:p>
                    <a:p>
                      <a:pPr marL="0" algn="ctr" rtl="0" fontAlgn="ctr"/>
                      <a:r>
                        <a:rPr lang="ru-RU" sz="900" u="none" strike="noStrike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на 12.12.2025</a:t>
                      </a:r>
                    </a:p>
                  </a:txBody>
                  <a:tcPr marL="317" marR="317" marT="31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АО, допустившие нарушения</a:t>
                      </a:r>
                    </a:p>
                  </a:txBody>
                  <a:tcPr marL="317" marR="317" marT="317" marB="0" anchor="ctr"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8118829"/>
                  </a:ext>
                </a:extLst>
              </a:tr>
              <a:tr h="18340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u="none" strike="noStrike" spc="-80" baseline="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-системе внутреннего контроля качества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2 620 (22%)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114 (75%)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</a:p>
                  </a:txBody>
                  <a:tcPr marL="317" marR="317" marT="31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  <a:endParaRPr lang="ru-RU" sz="900" u="none" strike="noStrike" spc="-6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317" marR="317" marT="317" marB="0" anchor="ctr"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162701"/>
                  </a:ext>
                </a:extLst>
              </a:tr>
              <a:tr h="22546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u="none" strike="noStrike" spc="-80" baseline="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-проведению ауд. процедур и получению ауд. док-</a:t>
                      </a:r>
                      <a:r>
                        <a:rPr lang="ru-RU" sz="900" b="0" u="none" strike="noStrike" spc="-80" baseline="0" dirty="0" err="1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ств</a:t>
                      </a:r>
                      <a:endParaRPr lang="ru-RU" sz="900" b="0" u="none" strike="noStrike" spc="-80" baseline="0" dirty="0">
                        <a:solidFill>
                          <a:schemeClr val="dk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1 864 (15%)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93 (61%)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</a:p>
                  </a:txBody>
                  <a:tcPr marL="317" marR="317" marT="31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  <a:endParaRPr lang="ru-RU" sz="900" u="none" strike="noStrike" spc="-6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317" marR="317" marT="317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6385011"/>
                  </a:ext>
                </a:extLst>
              </a:tr>
              <a:tr h="201063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u="none" strike="noStrike" spc="-80" baseline="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-рабочей документации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1 361 (</a:t>
                      </a:r>
                      <a:r>
                        <a:rPr lang="ru-RU" sz="900" u="none" strike="noStrike" spc="-6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11,5%)</a:t>
                      </a:r>
                      <a:endParaRPr lang="ru-RU" sz="900" u="none" strike="noStrike" spc="-6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147 (96%)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</a:p>
                  </a:txBody>
                  <a:tcPr marL="317" marR="317" marT="31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</a:p>
                  </a:txBody>
                  <a:tcPr marL="317" marR="317" marT="317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6240799"/>
                  </a:ext>
                </a:extLst>
              </a:tr>
              <a:tr h="19594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u="none" strike="noStrike" spc="-80" baseline="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-форме и содержанию АЗ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1 241 (11%)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116 (76%)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33 (9%) </a:t>
                      </a:r>
                    </a:p>
                  </a:txBody>
                  <a:tcPr marL="317" marR="317" marT="31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9</a:t>
                      </a:r>
                      <a:r>
                        <a:rPr lang="en-US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(</a:t>
                      </a:r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15</a:t>
                      </a:r>
                      <a:r>
                        <a:rPr lang="en-US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%)</a:t>
                      </a:r>
                      <a:endParaRPr lang="ru-RU" sz="900" u="none" strike="noStrike" spc="-6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317" marR="317" marT="317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9085604"/>
                  </a:ext>
                </a:extLst>
              </a:tr>
              <a:tr h="21613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u="none" strike="noStrike" spc="-80" baseline="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-планированию аудита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1 051 (9%)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55 (36%)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</a:p>
                  </a:txBody>
                  <a:tcPr marL="317" marR="317" marT="31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</a:p>
                  </a:txBody>
                  <a:tcPr marL="317" marR="317" marT="317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1061535"/>
                  </a:ext>
                </a:extLst>
              </a:tr>
              <a:tr h="27685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u="none" strike="noStrike" spc="-80" baseline="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-осуществлению ауд. деятельности в  соответствии с  целями, характером и объемом аудитор. процедур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556 (5%)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38 (25%)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</a:p>
                  </a:txBody>
                  <a:tcPr marL="317" marR="317" marT="31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</a:p>
                  </a:txBody>
                  <a:tcPr marL="317" marR="317" marT="317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4298783"/>
                  </a:ext>
                </a:extLst>
              </a:tr>
              <a:tr h="20427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u="none" strike="noStrike" spc="-80" baseline="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-формированию мнения в АЗ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379 (3%)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50 (32%)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</a:p>
                  </a:txBody>
                  <a:tcPr marL="317" marR="317" marT="31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</a:p>
                  </a:txBody>
                  <a:tcPr marL="317" marR="317" marT="317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2181474"/>
                  </a:ext>
                </a:extLst>
              </a:tr>
              <a:tr h="196948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u="none" strike="noStrike" spc="-80" baseline="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-формированию аудиторской выборки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302 (3%)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15 (9%)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</a:p>
                  </a:txBody>
                  <a:tcPr marL="317" marR="317" marT="31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</a:p>
                  </a:txBody>
                  <a:tcPr marL="317" marR="317" marT="317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7445352"/>
                  </a:ext>
                </a:extLst>
              </a:tr>
              <a:tr h="189913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u="none" strike="noStrike" spc="-80" baseline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-информационному взаимодействию с ЛОКУ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346 (3%)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60 (39%)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</a:p>
                  </a:txBody>
                  <a:tcPr marL="317" marR="317" marT="31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</a:p>
                  </a:txBody>
                  <a:tcPr marL="317" marR="317" marT="317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2184813"/>
                  </a:ext>
                </a:extLst>
              </a:tr>
              <a:tr h="21613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u="none" strike="noStrike" spc="-80" baseline="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-соблюдению этических принципов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441 (4%)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75 (49%)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</a:p>
                  </a:txBody>
                  <a:tcPr marL="317" marR="317" marT="31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</a:p>
                  </a:txBody>
                  <a:tcPr marL="317" marR="317" marT="317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8421718"/>
                  </a:ext>
                </a:extLst>
              </a:tr>
              <a:tr h="192829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u="none" strike="noStrike" spc="-80" baseline="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-порядку подписания АЗ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298 (3%)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51 (33%)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51 (14%)</a:t>
                      </a:r>
                    </a:p>
                  </a:txBody>
                  <a:tcPr marL="317" marR="317" marT="31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4</a:t>
                      </a:r>
                      <a:r>
                        <a:rPr lang="en-US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(</a:t>
                      </a:r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21</a:t>
                      </a:r>
                      <a:r>
                        <a:rPr lang="en-US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%)</a:t>
                      </a:r>
                      <a:endParaRPr lang="ru-RU" sz="900" u="none" strike="noStrike" spc="-6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317" marR="317" marT="317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8064311"/>
                  </a:ext>
                </a:extLst>
              </a:tr>
              <a:tr h="27685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u="none" strike="noStrike" spc="-80" baseline="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-документированию выводов о соблюдении независимости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255 (2%)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30 (19%)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</a:p>
                  </a:txBody>
                  <a:tcPr marL="317" marR="317" marT="31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</a:p>
                  </a:txBody>
                  <a:tcPr marL="317" marR="317" marT="317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9777929"/>
                  </a:ext>
                </a:extLst>
              </a:tr>
              <a:tr h="200177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u="none" strike="noStrike" spc="-80" baseline="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-руководителю аудита ОЗО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133 (</a:t>
                      </a:r>
                      <a:r>
                        <a:rPr lang="ru-RU" sz="900" u="none" strike="noStrike" spc="-6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1%)</a:t>
                      </a:r>
                      <a:endParaRPr lang="ru-RU" sz="900" u="none" strike="noStrike" spc="-6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7 (5%)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</a:p>
                  </a:txBody>
                  <a:tcPr marL="317" marR="317" marT="31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</a:p>
                  </a:txBody>
                  <a:tcPr marL="317" marR="317" marT="317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4027217"/>
                  </a:ext>
                </a:extLst>
              </a:tr>
              <a:tr h="21613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u="none" strike="noStrike" spc="-80" baseline="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-раскрытию сведений на сайте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242 (2%)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53 (35%)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269 (72%)</a:t>
                      </a:r>
                    </a:p>
                  </a:txBody>
                  <a:tcPr marL="317" marR="317" marT="31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27 (55%)</a:t>
                      </a:r>
                    </a:p>
                  </a:txBody>
                  <a:tcPr marL="317" marR="317" marT="317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5342786"/>
                  </a:ext>
                </a:extLst>
              </a:tr>
              <a:tr h="202147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u="none" strike="noStrike" spc="-80" baseline="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-прохождению ВКД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114 (1%)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10 (7%)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</a:p>
                  </a:txBody>
                  <a:tcPr marL="317" marR="317" marT="31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</a:p>
                  </a:txBody>
                  <a:tcPr marL="317" marR="317" marT="317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8585754"/>
                  </a:ext>
                </a:extLst>
              </a:tr>
              <a:tr h="21101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u="none" strike="noStrike" spc="-80" baseline="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-хранению документов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115 (1%)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6 (4%)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</a:p>
                  </a:txBody>
                  <a:tcPr marL="317" marR="317" marT="31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</a:p>
                  </a:txBody>
                  <a:tcPr marL="317" marR="317" marT="317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1300230"/>
                  </a:ext>
                </a:extLst>
              </a:tr>
              <a:tr h="222866">
                <a:tc>
                  <a:txBody>
                    <a:bodyPr/>
                    <a:lstStyle/>
                    <a:p>
                      <a:pPr marL="72000" marR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spc="-80" baseline="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-оказанию сопутствующих </a:t>
                      </a:r>
                      <a:r>
                        <a:rPr lang="ru-RU" sz="900" b="0" u="none" strike="noStrike" spc="-80" baseline="0" dirty="0" smtClean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услуг в части обзорных проверок</a:t>
                      </a:r>
                      <a:endParaRPr lang="ru-RU" sz="900" b="0" u="none" strike="noStrike" spc="-80" baseline="0" dirty="0">
                        <a:solidFill>
                          <a:schemeClr val="dk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spc="-6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7 (0,</a:t>
                      </a:r>
                      <a:r>
                        <a:rPr lang="ru-RU" sz="900" u="none" strike="noStrike" spc="-6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</a:t>
                      </a:r>
                      <a:r>
                        <a:rPr lang="en-US" sz="900" u="none" strike="noStrike" spc="-6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%)</a:t>
                      </a:r>
                      <a:endParaRPr lang="ru-RU" sz="900" u="none" strike="noStrike" spc="-6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spc="-6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4 (3%)</a:t>
                      </a:r>
                      <a:endParaRPr lang="ru-RU" sz="900" u="none" strike="noStrike" spc="-6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</a:p>
                  </a:txBody>
                  <a:tcPr marL="317" marR="317" marT="31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</a:p>
                  </a:txBody>
                  <a:tcPr marL="317" marR="317" marT="317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82666188"/>
                  </a:ext>
                </a:extLst>
              </a:tr>
              <a:tr h="21566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u="none" strike="noStrike" spc="-80" baseline="0" dirty="0" smtClean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-оказанию сопутствующих услуг в части проведения заданий, обеспечивающих уверенность</a:t>
                      </a:r>
                      <a:endParaRPr lang="ru-RU" sz="900" b="0" u="none" strike="noStrike" spc="-80" baseline="0" dirty="0">
                        <a:solidFill>
                          <a:schemeClr val="dk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en-US" sz="900" u="none" strike="noStrike" spc="-6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29 (0,</a:t>
                      </a:r>
                      <a:r>
                        <a:rPr lang="ru-RU" sz="900" u="none" strike="noStrike" spc="-6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5</a:t>
                      </a:r>
                      <a:r>
                        <a:rPr lang="en-US" sz="900" u="none" strike="noStrike" spc="-6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%)</a:t>
                      </a:r>
                      <a:endParaRPr lang="ru-RU" sz="900" u="none" strike="noStrike" spc="-6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en-US" sz="900" u="none" strike="noStrike" spc="-6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4 (3%)</a:t>
                      </a:r>
                      <a:endParaRPr lang="ru-RU" sz="900" u="none" strike="noStrike" spc="-6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</a:p>
                  </a:txBody>
                  <a:tcPr marL="317" marR="317" marT="31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</a:p>
                  </a:txBody>
                  <a:tcPr marL="317" marR="317" marT="317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5933192"/>
                  </a:ext>
                </a:extLst>
              </a:tr>
              <a:tr h="224287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u="none" strike="noStrike" spc="-80" baseline="0" dirty="0" smtClean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-оказанию сопутствующих услуг в части выполнения согласованных процедур и заданий по компиляции</a:t>
                      </a:r>
                      <a:endParaRPr lang="ru-RU" sz="900" b="0" u="none" strike="noStrike" spc="-80" baseline="0" dirty="0">
                        <a:solidFill>
                          <a:schemeClr val="dk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en-US" sz="900" u="none" strike="noStrike" spc="-6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109 (1%)</a:t>
                      </a:r>
                      <a:endParaRPr lang="ru-RU" sz="900" u="none" strike="noStrike" spc="-6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en-US" sz="900" u="none" strike="noStrike" spc="-6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17 (11%)</a:t>
                      </a:r>
                      <a:endParaRPr lang="ru-RU" sz="900" u="none" strike="noStrike" spc="-6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spc="-6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</a:p>
                  </a:txBody>
                  <a:tcPr marL="317" marR="317" marT="31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spc="-6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</a:p>
                  </a:txBody>
                  <a:tcPr marL="317" marR="317" marT="317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593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u="none" strike="noStrike" spc="-80" baseline="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-соблюдению аудиторской тайны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50 (1%)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7 (5%)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</a:p>
                  </a:txBody>
                  <a:tcPr marL="317" marR="317" marT="31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</a:p>
                  </a:txBody>
                  <a:tcPr marL="317" marR="317" marT="317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943156"/>
                  </a:ext>
                </a:extLst>
              </a:tr>
              <a:tr h="197961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u="none" strike="noStrike" spc="-80" baseline="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-иные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78 (0,9%)</a:t>
                      </a:r>
                      <a:endParaRPr lang="ru-RU" sz="900" u="none" strike="noStrike" spc="-6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38 </a:t>
                      </a:r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(26%)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18 (5%)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18 (37%)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5799131"/>
                  </a:ext>
                </a:extLst>
              </a:tr>
              <a:tr h="266472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900" b="0" u="none" strike="noStrike" spc="-50" baseline="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ИТОГО</a:t>
                      </a:r>
                    </a:p>
                  </a:txBody>
                  <a:tcPr marL="317" marR="317" marT="317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11</a:t>
                      </a:r>
                      <a:r>
                        <a:rPr lang="ru-RU" sz="900" u="none" strike="noStrike" spc="-60" baseline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673</a:t>
                      </a:r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(100%)</a:t>
                      </a:r>
                    </a:p>
                  </a:txBody>
                  <a:tcPr marL="317" marR="317" marT="31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 </a:t>
                      </a:r>
                      <a:r>
                        <a:rPr lang="en-US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1</a:t>
                      </a:r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52</a:t>
                      </a:r>
                      <a:r>
                        <a:rPr lang="ru-RU" sz="900" u="none" strike="noStrike" spc="-60" baseline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en-US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(100</a:t>
                      </a:r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%)</a:t>
                      </a:r>
                    </a:p>
                  </a:txBody>
                  <a:tcPr marL="317" marR="317" marT="317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371 (100%)</a:t>
                      </a:r>
                    </a:p>
                  </a:txBody>
                  <a:tcPr marL="317" marR="317" marT="31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fontAlgn="b"/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  49</a:t>
                      </a:r>
                      <a:r>
                        <a:rPr lang="en-US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ru-RU" sz="900" u="none" strike="noStrike" spc="-6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(100%)</a:t>
                      </a:r>
                    </a:p>
                  </a:txBody>
                  <a:tcPr marL="317" marR="317" marT="317" marB="0" anchor="ctr"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6498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194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" name="Диаграмма 71"/>
          <p:cNvGraphicFramePr/>
          <p:nvPr>
            <p:extLst/>
          </p:nvPr>
        </p:nvGraphicFramePr>
        <p:xfrm>
          <a:off x="2488776" y="950471"/>
          <a:ext cx="4719733" cy="2251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2" name="Диаграмма 81"/>
          <p:cNvGraphicFramePr/>
          <p:nvPr>
            <p:extLst/>
          </p:nvPr>
        </p:nvGraphicFramePr>
        <p:xfrm>
          <a:off x="2333177" y="527050"/>
          <a:ext cx="2649456" cy="2947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4" name="Диаграмма 123"/>
          <p:cNvGraphicFramePr/>
          <p:nvPr>
            <p:extLst/>
          </p:nvPr>
        </p:nvGraphicFramePr>
        <p:xfrm>
          <a:off x="2612931" y="3932659"/>
          <a:ext cx="2956500" cy="1868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1" name="Диаграмма 50"/>
          <p:cNvGraphicFramePr/>
          <p:nvPr>
            <p:extLst/>
          </p:nvPr>
        </p:nvGraphicFramePr>
        <p:xfrm>
          <a:off x="-193716" y="956930"/>
          <a:ext cx="4719733" cy="2251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1" name="Диаграмма 80"/>
          <p:cNvGraphicFramePr/>
          <p:nvPr>
            <p:extLst/>
          </p:nvPr>
        </p:nvGraphicFramePr>
        <p:xfrm>
          <a:off x="2531934" y="2253733"/>
          <a:ext cx="2639333" cy="693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5" name="object 2"/>
          <p:cNvSpPr/>
          <p:nvPr/>
        </p:nvSpPr>
        <p:spPr>
          <a:xfrm flipV="1">
            <a:off x="0" y="471236"/>
            <a:ext cx="12192000" cy="374629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ysClr val="window" lastClr="FFFFFF">
                <a:lumMod val="85000"/>
              </a:sys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9323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0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Заголовок 1"/>
          <p:cNvSpPr txBox="1"/>
          <p:nvPr/>
        </p:nvSpPr>
        <p:spPr bwMode="auto">
          <a:xfrm>
            <a:off x="1698052" y="216898"/>
            <a:ext cx="10412275" cy="496185"/>
          </a:xfrm>
          <a:prstGeom prst="rect">
            <a:avLst/>
          </a:prstGeom>
          <a:noFill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Контроль (надзор) в сфере ПОД/ФТ/ЭД и ФРОМУ. Основные статистические данные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и результаты контрольных и профилактических мероприятий</a:t>
            </a:r>
          </a:p>
        </p:txBody>
      </p:sp>
      <p:sp>
        <p:nvSpPr>
          <p:cNvPr id="48" name="Номер слайда 1"/>
          <p:cNvSpPr txBox="1"/>
          <p:nvPr/>
        </p:nvSpPr>
        <p:spPr>
          <a:xfrm>
            <a:off x="11440771" y="6509803"/>
            <a:ext cx="653622" cy="10976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73892" y="3700574"/>
            <a:ext cx="44209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9323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1437F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ПРОФИЛАКТИЧЕСКИЕ МЕРОПРИЯТИЯ</a:t>
            </a:r>
            <a:r>
              <a:rPr lang="ru-RU" sz="1200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МЕРЫ ВОЗДЕЙСТВИЯ </a:t>
            </a:r>
          </a:p>
          <a:p>
            <a:pPr marL="0" marR="0" lvl="0" indent="0" algn="ctr" defTabSz="19323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В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1437F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ЫЯВЛЕННЫЕ НАРУШЕНИЯ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020386" y="2900981"/>
            <a:ext cx="9507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ТИПОВЫЕ НАРУШЕНИЯ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461413" y="885450"/>
            <a:ext cx="65927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ВЫЯВЛЕННЫЕ НАРУШЕНИЯ ОБЯЗАТЕЛЬНЫХ ТРЕБОВАНИЙ (В РАЗРЕЗЕ НПА)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5461413" y="2880421"/>
            <a:ext cx="238909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 до 21.02.2025</a:t>
            </a:r>
          </a:p>
        </p:txBody>
      </p:sp>
      <p:graphicFrame>
        <p:nvGraphicFramePr>
          <p:cNvPr id="111" name="Таблица 110"/>
          <p:cNvGraphicFramePr>
            <a:graphicFrameLocks noGrp="1"/>
          </p:cNvGraphicFramePr>
          <p:nvPr>
            <p:extLst/>
          </p:nvPr>
        </p:nvGraphicFramePr>
        <p:xfrm>
          <a:off x="5461414" y="1130062"/>
          <a:ext cx="6632979" cy="177670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205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387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353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4533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Нарушения обязательных требований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2023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2024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12.12.2025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1955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0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№ 115-ФЗ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518 (70%)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1 897</a:t>
                      </a:r>
                      <a:r>
                        <a:rPr lang="ru-RU" sz="10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(</a:t>
                      </a:r>
                      <a:r>
                        <a:rPr lang="en-US" sz="10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48</a:t>
                      </a:r>
                      <a:r>
                        <a:rPr lang="ru-RU" sz="10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3 204 (53%)</a:t>
                      </a:r>
                      <a:endParaRPr lang="ru-RU" sz="100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3652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0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ПП РФ № 1188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152 (21%)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935</a:t>
                      </a:r>
                      <a:r>
                        <a:rPr lang="ru-RU" sz="10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(</a:t>
                      </a:r>
                      <a:r>
                        <a:rPr lang="en-US" sz="10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24</a:t>
                      </a:r>
                      <a:r>
                        <a:rPr lang="ru-RU" sz="10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2 266</a:t>
                      </a:r>
                      <a:r>
                        <a:rPr 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(36%)</a:t>
                      </a:r>
                      <a:endParaRPr lang="ru-RU" sz="100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3652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0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ПП РФ № 569*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 (1%)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spc="-60" baseline="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129 (2%)</a:t>
                      </a:r>
                      <a:endParaRPr lang="ru-RU" sz="100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3652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0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ПП РФ № 492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62 (8%)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747</a:t>
                      </a:r>
                      <a:r>
                        <a:rPr lang="ru-RU" sz="10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(</a:t>
                      </a:r>
                      <a:r>
                        <a:rPr lang="en-US" sz="10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19</a:t>
                      </a:r>
                      <a:r>
                        <a:rPr lang="ru-RU" sz="10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20 (1%)</a:t>
                      </a:r>
                      <a:endParaRPr lang="ru-RU" sz="100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3652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0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ПП РФ № 131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spc="-60" baseline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  <a:endParaRPr lang="ru-RU" sz="900" u="none" strike="noStrike" spc="-60" baseline="0" dirty="0">
                        <a:solidFill>
                          <a:schemeClr val="dk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spc="-60" baseline="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9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(1%)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1955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0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Иные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spc="-60" baseline="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335</a:t>
                      </a:r>
                      <a:r>
                        <a:rPr lang="ru-RU" sz="10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en-US" sz="10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(9</a:t>
                      </a:r>
                      <a:r>
                        <a:rPr lang="ru-RU" sz="10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%)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414 (7%)</a:t>
                      </a:r>
                      <a:endParaRPr lang="ru-RU" sz="100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3652">
                <a:tc>
                  <a:txBody>
                    <a:bodyPr/>
                    <a:lstStyle/>
                    <a:p>
                      <a:pPr marL="72000" algn="l" rtl="0" fontAlgn="ctr"/>
                      <a:r>
                        <a:rPr lang="ru-RU" sz="10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ИТОГО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740 (100%)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3 914 (100%)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6 042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(100%)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112" name="Таблица 111"/>
          <p:cNvGraphicFramePr>
            <a:graphicFrameLocks noGrp="1"/>
          </p:cNvGraphicFramePr>
          <p:nvPr>
            <p:extLst/>
          </p:nvPr>
        </p:nvGraphicFramePr>
        <p:xfrm>
          <a:off x="5467350" y="3127865"/>
          <a:ext cx="6642977" cy="313149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14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74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80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46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70170">
                <a:tc row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Нарушения обязательных требований, предъявляемых к:</a:t>
                      </a:r>
                    </a:p>
                  </a:txBody>
                  <a:tcPr marL="4477" marR="4477" marT="4477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Контрольные мероприятия</a:t>
                      </a:r>
                    </a:p>
                  </a:txBody>
                  <a:tcPr marL="4477" marR="4477" marT="447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E487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Профилактические</a:t>
                      </a:r>
                      <a:r>
                        <a:rPr lang="ru-RU" sz="1000" b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мероприятия</a:t>
                      </a:r>
                      <a:endParaRPr lang="ru-RU" sz="1000" b="0" u="none" strike="noStrike" kern="1200" dirty="0">
                        <a:solidFill>
                          <a:schemeClr val="dk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4477" marR="4477" marT="4477" marB="0" anchor="ctr">
                    <a:lnL w="12700" cap="flat" cmpd="sng" algn="ctr">
                      <a:solidFill>
                        <a:srgbClr val="1E487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D2DE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000" b="0" u="none" strike="noStrike" kern="1200" dirty="0">
                        <a:solidFill>
                          <a:schemeClr val="dk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4477" marR="4477" marT="447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10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Кол-во нарушений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на 12.12.2025</a:t>
                      </a:r>
                    </a:p>
                  </a:txBody>
                  <a:tcPr marL="4477" marR="4477" marT="447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АО, допустившие нарушения</a:t>
                      </a:r>
                    </a:p>
                  </a:txBody>
                  <a:tcPr marL="4477" marR="4477" marT="4477" marB="0" anchor="ctr">
                    <a:lnR w="12700" cap="flat" cmpd="sng" algn="ctr">
                      <a:solidFill>
                        <a:srgbClr val="1E487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Кол-во нарушений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на 12.12.2025</a:t>
                      </a:r>
                    </a:p>
                  </a:txBody>
                  <a:tcPr marL="4477" marR="4477" marT="4477" marB="0" anchor="ctr">
                    <a:lnL w="12700" cap="flat" cmpd="sng" algn="ctr">
                      <a:solidFill>
                        <a:srgbClr val="1E487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АО, допустившие нарушения</a:t>
                      </a:r>
                    </a:p>
                  </a:txBody>
                  <a:tcPr marL="4477" marR="4477" marT="4477" marB="0" anchor="ctr"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8604">
                <a:tc>
                  <a:txBody>
                    <a:bodyPr/>
                    <a:lstStyle/>
                    <a:p>
                      <a:pPr marL="72000" indent="0" algn="l" defTabSz="914400" rtl="0" eaLnBrk="1" fontAlgn="b" latinLnBrk="0" hangingPunct="1">
                        <a:buFont typeface="Times New Roman" panose="02020603050405020304" pitchFamily="18" charset="0"/>
                        <a:buChar char="-"/>
                      </a:pPr>
                      <a:r>
                        <a:rPr lang="ru-RU" sz="1000" u="none" strike="noStrike" kern="1200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соблюдению ПВК</a:t>
                      </a:r>
                    </a:p>
                  </a:txBody>
                  <a:tcPr marL="40290" marR="4477" marT="4477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2</a:t>
                      </a:r>
                      <a:r>
                        <a:rPr lang="ru-RU" sz="10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728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(76%)</a:t>
                      </a:r>
                      <a:endParaRPr lang="ru-RU" sz="100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4477" marR="4477" marT="447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106</a:t>
                      </a:r>
                      <a:r>
                        <a:rPr 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(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80</a:t>
                      </a:r>
                      <a:r>
                        <a:rPr 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%)</a:t>
                      </a:r>
                      <a:endParaRPr lang="ru-RU" sz="100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4477" marR="4477" marT="4477" marB="0" anchor="ctr">
                    <a:lnR w="12700" cap="flat" cmpd="sng" algn="ctr">
                      <a:solidFill>
                        <a:srgbClr val="1E487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</a:p>
                  </a:txBody>
                  <a:tcPr marL="4477" marR="4477" marT="4477" marB="0" anchor="ctr">
                    <a:lnL w="12700" cap="flat" cmpd="sng" algn="ctr">
                      <a:solidFill>
                        <a:srgbClr val="1E487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</a:p>
                  </a:txBody>
                  <a:tcPr marL="4477" marR="4477" marT="4477" marB="0" anchor="ctr"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8738">
                <a:tc>
                  <a:txBody>
                    <a:bodyPr/>
                    <a:lstStyle/>
                    <a:p>
                      <a:pPr marL="72000" indent="0" algn="l" defTabSz="914400" rtl="0" eaLnBrk="1" fontAlgn="b" latinLnBrk="0" hangingPunct="1">
                        <a:buFont typeface="Times New Roman" panose="02020603050405020304" pitchFamily="18" charset="0"/>
                        <a:buChar char="-"/>
                      </a:pPr>
                      <a:r>
                        <a:rPr lang="ru-RU" sz="1000" u="none" strike="noStrike" kern="1200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соответствию ПВК требованиям закон-</a:t>
                      </a:r>
                      <a:r>
                        <a:rPr lang="ru-RU" sz="1000" u="none" strike="noStrike" kern="1200" spc="-60" dirty="0" err="1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ва</a:t>
                      </a:r>
                      <a:endParaRPr lang="ru-RU" sz="1000" u="none" strike="noStrike" kern="1200" spc="-60" dirty="0">
                        <a:solidFill>
                          <a:schemeClr val="dk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40290" marR="4477" marT="4477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2</a:t>
                      </a:r>
                      <a:r>
                        <a:rPr lang="ru-RU" sz="10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697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(75%)</a:t>
                      </a:r>
                      <a:endParaRPr lang="ru-RU" sz="100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4477" marR="4477" marT="447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115 </a:t>
                      </a:r>
                      <a:r>
                        <a:rPr 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(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87</a:t>
                      </a:r>
                      <a:r>
                        <a:rPr 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%)</a:t>
                      </a:r>
                      <a:endParaRPr lang="ru-RU" sz="100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4477" marR="4477" marT="4477" marB="0" anchor="ctr">
                    <a:lnR w="12700" cap="flat" cmpd="sng" algn="ctr">
                      <a:solidFill>
                        <a:srgbClr val="1E487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</a:p>
                  </a:txBody>
                  <a:tcPr marL="4477" marR="4477" marT="4477" marB="0" anchor="ctr">
                    <a:lnL w="12700" cap="flat" cmpd="sng" algn="ctr">
                      <a:solidFill>
                        <a:srgbClr val="1E487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</a:p>
                  </a:txBody>
                  <a:tcPr marL="4477" marR="4477" marT="4477" marB="0" anchor="ctr"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1076">
                <a:tc>
                  <a:txBody>
                    <a:bodyPr/>
                    <a:lstStyle/>
                    <a:p>
                      <a:pPr marL="72000" indent="0" algn="l" defTabSz="914400" rtl="0" eaLnBrk="1" fontAlgn="b" latinLnBrk="0" hangingPunct="1">
                        <a:buFont typeface="Times New Roman" panose="02020603050405020304" pitchFamily="18" charset="0"/>
                        <a:buChar char="-"/>
                      </a:pPr>
                      <a:r>
                        <a:rPr lang="ru-RU" sz="1000" u="none" strike="noStrike" kern="1200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уведомлению РФМ о </a:t>
                      </a:r>
                      <a:r>
                        <a:rPr lang="ru-RU" sz="1000" u="none" strike="noStrike" kern="1200" spc="-60" dirty="0" err="1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подозрит</a:t>
                      </a:r>
                      <a:r>
                        <a:rPr lang="ru-RU" sz="1000" u="none" strike="noStrike" kern="1200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. операциях</a:t>
                      </a:r>
                    </a:p>
                  </a:txBody>
                  <a:tcPr marL="40290" marR="4477" marT="4477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357 (10%)</a:t>
                      </a:r>
                      <a:endParaRPr lang="ru-RU" sz="100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4477" marR="4477" marT="447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20</a:t>
                      </a:r>
                      <a:r>
                        <a:rPr 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(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15</a:t>
                      </a:r>
                      <a:r>
                        <a:rPr 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%)</a:t>
                      </a:r>
                      <a:endParaRPr lang="ru-RU" sz="100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4477" marR="4477" marT="4477" marB="0" anchor="ctr">
                    <a:lnR w="12700" cap="flat" cmpd="sng" algn="ctr">
                      <a:solidFill>
                        <a:srgbClr val="1E487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</a:p>
                  </a:txBody>
                  <a:tcPr marL="4477" marR="4477" marT="4477" marB="0" anchor="ctr">
                    <a:lnL w="12700" cap="flat" cmpd="sng" algn="ctr">
                      <a:solidFill>
                        <a:srgbClr val="1E487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</a:p>
                  </a:txBody>
                  <a:tcPr marL="4477" marR="4477" marT="4477" marB="0" anchor="ctr"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8738">
                <a:tc>
                  <a:txBody>
                    <a:bodyPr/>
                    <a:lstStyle/>
                    <a:p>
                      <a:pPr marL="72000" indent="0" algn="l" defTabSz="914400" rtl="0" eaLnBrk="1" fontAlgn="b" latinLnBrk="0" hangingPunct="1">
                        <a:buClr>
                          <a:srgbClr val="000000"/>
                        </a:buClr>
                        <a:buSzPts val="1000"/>
                        <a:buFont typeface="Times New Roman" panose="02020603050405020304" pitchFamily="18" charset="0"/>
                        <a:buChar char="-"/>
                      </a:pPr>
                      <a:r>
                        <a:rPr lang="ru-RU" sz="1000" u="none" strike="noStrike" kern="1200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использованию ЛК АО на сайте РФМ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132 (3%)</a:t>
                      </a:r>
                      <a:endParaRPr lang="ru-RU" sz="100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22 (16%)</a:t>
                      </a:r>
                      <a:endParaRPr lang="ru-RU" sz="100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E487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76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(100%)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E487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76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(100%</a:t>
                      </a:r>
                    </a:p>
                  </a:txBody>
                  <a:tcPr marL="9525" marR="9525" marT="9525" marB="0" anchor="ctr"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1076">
                <a:tc>
                  <a:txBody>
                    <a:bodyPr/>
                    <a:lstStyle/>
                    <a:p>
                      <a:pPr marL="72000" indent="0" algn="l" defTabSz="914400" rtl="0" eaLnBrk="1" fontAlgn="b" latinLnBrk="0" hangingPunct="1">
                        <a:buFont typeface="Times New Roman" panose="02020603050405020304" pitchFamily="18" charset="0"/>
                        <a:buChar char="-"/>
                      </a:pPr>
                      <a:r>
                        <a:rPr lang="ru-RU" sz="1000" u="none" strike="noStrike" kern="1200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оценке степени (уровня) риска клиентов и их операций</a:t>
                      </a:r>
                    </a:p>
                  </a:txBody>
                  <a:tcPr marL="40290" marR="4477" marT="4477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39 (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%)</a:t>
                      </a:r>
                      <a:endParaRPr lang="ru-RU" sz="100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4477" marR="4477" marT="447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8</a:t>
                      </a:r>
                      <a:r>
                        <a:rPr 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(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6</a:t>
                      </a:r>
                      <a:r>
                        <a:rPr 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%)</a:t>
                      </a:r>
                      <a:endParaRPr lang="ru-RU" sz="100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4477" marR="4477" marT="4477" marB="0" anchor="ctr">
                    <a:lnR w="12700" cap="flat" cmpd="sng" algn="ctr">
                      <a:solidFill>
                        <a:srgbClr val="1E487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</a:p>
                  </a:txBody>
                  <a:tcPr marL="4477" marR="4477" marT="4477" marB="0" anchor="ctr">
                    <a:lnL w="12700" cap="flat" cmpd="sng" algn="ctr">
                      <a:solidFill>
                        <a:srgbClr val="1E487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</a:p>
                  </a:txBody>
                  <a:tcPr marL="4477" marR="4477" marT="4477" marB="0" anchor="ctr"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1076">
                <a:tc>
                  <a:txBody>
                    <a:bodyPr/>
                    <a:lstStyle/>
                    <a:p>
                      <a:pPr marL="72000" indent="0" algn="l" defTabSz="914400" rtl="0" eaLnBrk="1" fontAlgn="b" latinLnBrk="0" hangingPunct="1">
                        <a:buFont typeface="Times New Roman" panose="02020603050405020304" pitchFamily="18" charset="0"/>
                        <a:buChar char="-"/>
                      </a:pPr>
                      <a:r>
                        <a:rPr lang="ru-RU" sz="1000" u="none" strike="noStrike" kern="1200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соответствию СДЛ требованиям закон-</a:t>
                      </a:r>
                      <a:r>
                        <a:rPr lang="ru-RU" sz="1000" u="none" strike="noStrike" kern="1200" spc="-60" dirty="0" err="1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ва</a:t>
                      </a:r>
                      <a:endParaRPr lang="ru-RU" sz="1000" u="none" strike="noStrike" kern="1200" spc="-60" dirty="0">
                        <a:solidFill>
                          <a:schemeClr val="dk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40290" marR="4477" marT="4477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33 (1%)</a:t>
                      </a:r>
                      <a:endParaRPr lang="ru-RU" sz="100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4477" marR="4477" marT="447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17</a:t>
                      </a:r>
                      <a:r>
                        <a:rPr 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(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13</a:t>
                      </a:r>
                      <a:r>
                        <a:rPr 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%)</a:t>
                      </a:r>
                      <a:endParaRPr lang="ru-RU" sz="100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4477" marR="4477" marT="4477" marB="0" anchor="ctr">
                    <a:lnR w="12700" cap="flat" cmpd="sng" algn="ctr">
                      <a:solidFill>
                        <a:srgbClr val="1E487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</a:p>
                  </a:txBody>
                  <a:tcPr marL="4477" marR="4477" marT="4477" marB="0" anchor="ctr">
                    <a:lnL w="12700" cap="flat" cmpd="sng" algn="ctr">
                      <a:solidFill>
                        <a:srgbClr val="1E487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</a:p>
                  </a:txBody>
                  <a:tcPr marL="4477" marR="4477" marT="4477" marB="0" anchor="ctr"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4020">
                <a:tc>
                  <a:txBody>
                    <a:bodyPr/>
                    <a:lstStyle/>
                    <a:p>
                      <a:pPr marL="72000" indent="0" algn="l" defTabSz="914400" rtl="0" eaLnBrk="1" fontAlgn="b" latinLnBrk="0" hangingPunct="1">
                        <a:buFont typeface="Times New Roman" panose="02020603050405020304" pitchFamily="18" charset="0"/>
                        <a:buChar char="-"/>
                      </a:pPr>
                      <a:r>
                        <a:rPr lang="ru-RU" sz="1000" u="none" strike="noStrike" kern="1200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соблюдению мер по</a:t>
                      </a:r>
                      <a:r>
                        <a:rPr lang="ru-RU" sz="1000" u="none" strike="noStrike" kern="1200" spc="-60" baseline="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идентификации</a:t>
                      </a:r>
                      <a:r>
                        <a:rPr lang="ru-RU" sz="1000" u="none" strike="noStrike" kern="1200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клиентов, их представителей, выгодоприобретателей и бенефициарных владельцев </a:t>
                      </a:r>
                    </a:p>
                  </a:txBody>
                  <a:tcPr marL="40290" marR="4477" marT="4477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15 (1%)</a:t>
                      </a:r>
                      <a:endParaRPr lang="ru-RU" sz="100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4477" marR="4477" marT="447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3</a:t>
                      </a:r>
                      <a:r>
                        <a:rPr lang="ru-RU" sz="10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(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2</a:t>
                      </a:r>
                      <a:r>
                        <a:rPr 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%)</a:t>
                      </a:r>
                      <a:endParaRPr lang="ru-RU" sz="100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4477" marR="4477" marT="4477" marB="0" anchor="ctr">
                    <a:lnR w="12700" cap="flat" cmpd="sng" algn="ctr">
                      <a:solidFill>
                        <a:srgbClr val="1E487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</a:p>
                  </a:txBody>
                  <a:tcPr marL="4477" marR="4477" marT="4477" marB="0" anchor="ctr">
                    <a:lnL w="12700" cap="flat" cmpd="sng" algn="ctr">
                      <a:solidFill>
                        <a:srgbClr val="1E487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</a:p>
                  </a:txBody>
                  <a:tcPr marL="4477" marR="4477" marT="4477" marB="0" anchor="ctr"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8604">
                <a:tc>
                  <a:txBody>
                    <a:bodyPr/>
                    <a:lstStyle/>
                    <a:p>
                      <a:pPr marL="72000" indent="0" algn="l" defTabSz="914400" rtl="0" eaLnBrk="1" fontAlgn="b" latinLnBrk="0" hangingPunct="1">
                        <a:buFont typeface="Times New Roman" panose="02020603050405020304" pitchFamily="18" charset="0"/>
                        <a:buChar char="-"/>
                      </a:pPr>
                      <a:r>
                        <a:rPr lang="ru-RU" sz="1000" u="none" strike="noStrike" kern="1200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иные</a:t>
                      </a:r>
                    </a:p>
                  </a:txBody>
                  <a:tcPr marL="4477" marR="4477" marT="4477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41 (1%)</a:t>
                      </a:r>
                      <a:endParaRPr lang="ru-RU" sz="100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4477" marR="4477" marT="447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6</a:t>
                      </a:r>
                      <a:r>
                        <a:rPr 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(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5</a:t>
                      </a:r>
                      <a:r>
                        <a:rPr lang="en-US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%)</a:t>
                      </a:r>
                      <a:endParaRPr lang="ru-RU" sz="100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4477" marR="4477" marT="4477" marB="0" anchor="ctr">
                    <a:lnR w="12700" cap="flat" cmpd="sng" algn="ctr">
                      <a:solidFill>
                        <a:srgbClr val="1E487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</a:p>
                  </a:txBody>
                  <a:tcPr marL="4477" marR="4477" marT="4477" marB="0" anchor="ctr">
                    <a:lnL w="12700" cap="flat" cmpd="sng" algn="ctr">
                      <a:solidFill>
                        <a:srgbClr val="1E487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–</a:t>
                      </a:r>
                    </a:p>
                  </a:txBody>
                  <a:tcPr marL="4477" marR="4477" marT="4477" marB="0" anchor="ctr"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8604">
                <a:tc>
                  <a:txBody>
                    <a:bodyPr/>
                    <a:lstStyle/>
                    <a:p>
                      <a:pPr marL="108000" algn="l" defTabSz="914400" rtl="0" eaLnBrk="1" fontAlgn="b" latinLnBrk="0" hangingPunct="1"/>
                      <a:r>
                        <a:rPr lang="ru-RU" sz="1000" u="none" strike="noStrike" kern="1200" spc="-60" dirty="0">
                          <a:solidFill>
                            <a:schemeClr val="dk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ИТОГО</a:t>
                      </a:r>
                    </a:p>
                  </a:txBody>
                  <a:tcPr marL="4477" marR="4477" marT="4477" marB="0" anchor="ctr"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3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589 (100</a:t>
                      </a: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%)</a:t>
                      </a:r>
                      <a:endParaRPr lang="ru-RU" sz="100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4477" marR="4477" marT="4477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132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(100</a:t>
                      </a:r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%)</a:t>
                      </a:r>
                      <a:endParaRPr lang="ru-RU" sz="100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4477" marR="4477" marT="4477" marB="0" anchor="ctr">
                    <a:lnR w="12700" cap="flat" cmpd="sng" algn="ctr">
                      <a:solidFill>
                        <a:srgbClr val="1E487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76</a:t>
                      </a:r>
                      <a:r>
                        <a:rPr lang="ru-RU" sz="10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(100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%)</a:t>
                      </a:r>
                    </a:p>
                  </a:txBody>
                  <a:tcPr marL="4477" marR="4477" marT="4477" marB="0" anchor="ctr">
                    <a:lnL w="12700" cap="flat" cmpd="sng" algn="ctr">
                      <a:solidFill>
                        <a:srgbClr val="1E487E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76 </a:t>
                      </a: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(100%)</a:t>
                      </a:r>
                    </a:p>
                  </a:txBody>
                  <a:tcPr marL="4477" marR="4477" marT="4477" marB="0" anchor="ctr"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13" name="Прямоугольник 112"/>
          <p:cNvSpPr/>
          <p:nvPr/>
        </p:nvSpPr>
        <p:spPr>
          <a:xfrm>
            <a:off x="583425" y="6262039"/>
            <a:ext cx="11470697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indent="-180975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000" spc="-60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ОСУЩЕСТВЛЯЕТСЯ РАЗЪЯСНЕНИЕ ОБЯЗАТЕЛЬНЫХ ТРЕБОВАНИЙ В СФЕРЕ ПОД/ФТ/ЭД И ФРОМУ В ХОДЕ КОНТРОЛЬНЫХ, ПРОФИЛАКТИЧЕСКИХ И ИНФОРМАЦИОННЫХ МЕРОПРИЯТИЙ </a:t>
            </a:r>
          </a:p>
          <a:p>
            <a:pPr marL="541338" indent="-180975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000" spc="-30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ВЫРАБАТЫВАЮТСЯ РЕКОМЕНДАЦИИ НА ОСНОВЕ ПРАВОПРИМЕНИТЕЛЬНОЙ ПРАКТИКИ</a:t>
            </a:r>
          </a:p>
          <a:p>
            <a:pPr marL="541338" indent="-180975" algn="just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000" spc="-30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ВЕДЕТСЯ РАБОТА ПО СОВЕРШЕНСТВОВАНИЮ СПО</a:t>
            </a:r>
          </a:p>
        </p:txBody>
      </p:sp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DEDC0FAC-7191-D7B1-9421-446CE12A34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8" y="6202932"/>
            <a:ext cx="613742" cy="613741"/>
          </a:xfrm>
          <a:prstGeom prst="rect">
            <a:avLst/>
          </a:prstGeom>
        </p:spPr>
      </p:pic>
      <p:graphicFrame>
        <p:nvGraphicFramePr>
          <p:cNvPr id="52" name="Диаграмма 51"/>
          <p:cNvGraphicFramePr/>
          <p:nvPr>
            <p:extLst/>
          </p:nvPr>
        </p:nvGraphicFramePr>
        <p:xfrm>
          <a:off x="-134984" y="2222722"/>
          <a:ext cx="3371165" cy="807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8137" y="2869244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2022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35437" y="2887901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2023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265396" y="2874642"/>
            <a:ext cx="3978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2024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825268" y="2890274"/>
            <a:ext cx="6206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.12.2025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690629" y="2862785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2022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317929" y="2881442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2023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947888" y="2868183"/>
            <a:ext cx="3978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2024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507760" y="2883815"/>
            <a:ext cx="6206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.12.2025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62729" y="878808"/>
            <a:ext cx="3948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9323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1437F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КОНТРОЛЬНЫЕ МЕРОПРИЯТИЯ</a:t>
            </a:r>
            <a:r>
              <a:rPr lang="ru-RU" sz="1200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1437F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МЕРЫ ВОЗДЕЙСТВИЯ </a:t>
            </a:r>
          </a:p>
          <a:p>
            <a:pPr marL="0" marR="0" lvl="0" indent="0" algn="ctr" defTabSz="19323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1437F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И</a:t>
            </a:r>
            <a:r>
              <a:rPr kumimoji="0" lang="ru-RU" sz="1200" b="0" i="0" u="none" strike="noStrike" kern="1200" cap="none" spc="0" normalizeH="0" noProof="0" dirty="0">
                <a:ln>
                  <a:noFill/>
                </a:ln>
                <a:solidFill>
                  <a:srgbClr val="11437F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 ВЫЯВЛЕННЫЕ НАРУШЕНИЯ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11437F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xmlns="" id="{2565C936-1AB5-4E4D-A8D4-DA251C66B1EE}"/>
              </a:ext>
            </a:extLst>
          </p:cNvPr>
          <p:cNvSpPr/>
          <p:nvPr/>
        </p:nvSpPr>
        <p:spPr>
          <a:xfrm>
            <a:off x="103145" y="3147100"/>
            <a:ext cx="149853" cy="135937"/>
          </a:xfrm>
          <a:prstGeom prst="rect">
            <a:avLst/>
          </a:prstGeom>
          <a:solidFill>
            <a:srgbClr val="B5C7E7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ru-RU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190172" y="3087967"/>
            <a:ext cx="11146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noProof="0" dirty="0">
                <a:ln>
                  <a:noFill/>
                </a:ln>
                <a:solidFill>
                  <a:srgbClr val="00003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КМ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xmlns="" id="{AAC8EA21-FC8F-4274-A01C-3482B0B2AFE5}"/>
              </a:ext>
            </a:extLst>
          </p:cNvPr>
          <p:cNvSpPr/>
          <p:nvPr/>
        </p:nvSpPr>
        <p:spPr>
          <a:xfrm>
            <a:off x="621819" y="3063603"/>
            <a:ext cx="2623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sz="1000" dirty="0">
                <a:solidFill>
                  <a:srgbClr val="00003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Предписание</a:t>
            </a:r>
          </a:p>
          <a:p>
            <a:pPr defTabSz="914400">
              <a:defRPr/>
            </a:pPr>
            <a:r>
              <a:rPr lang="ru-RU" sz="1000" dirty="0">
                <a:solidFill>
                  <a:srgbClr val="00003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 устранении нарушений</a:t>
            </a:r>
          </a:p>
        </p:txBody>
      </p:sp>
      <p:cxnSp>
        <p:nvCxnSpPr>
          <p:cNvPr id="102" name="Прямая соединительная линия 101"/>
          <p:cNvCxnSpPr>
            <a:cxnSpLocks/>
          </p:cNvCxnSpPr>
          <p:nvPr/>
        </p:nvCxnSpPr>
        <p:spPr>
          <a:xfrm>
            <a:off x="3034321" y="3174673"/>
            <a:ext cx="90799" cy="1004"/>
          </a:xfrm>
          <a:prstGeom prst="line">
            <a:avLst/>
          </a:prstGeom>
          <a:ln w="28575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3133722" y="3176559"/>
            <a:ext cx="2217810" cy="1051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200">
              <a:lnSpc>
                <a:spcPts val="100"/>
              </a:lnSpc>
            </a:pPr>
            <a:r>
              <a:rPr lang="ru-RU" sz="1000" dirty="0">
                <a:solidFill>
                  <a:srgbClr val="000031"/>
                </a:solidFill>
                <a:highlight>
                  <a:srgbClr val="FFFFFF"/>
                </a:highlight>
                <a:latin typeface="Segoe UI Light" panose="020B0502040204020203" pitchFamily="34" charset="0"/>
                <a:cs typeface="Segoe UI Light" panose="020B0502040204020203" pitchFamily="34" charset="0"/>
              </a:rPr>
              <a:t>Кол-во нарушений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133721" y="3331963"/>
            <a:ext cx="1962365" cy="1051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31"/>
                </a:solidFill>
                <a:effectLst/>
                <a:highlight>
                  <a:srgbClr val="FFFFFF"/>
                </a:highlight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Кол-во нарушений на одно КМ</a:t>
            </a:r>
          </a:p>
        </p:txBody>
      </p:sp>
      <p:cxnSp>
        <p:nvCxnSpPr>
          <p:cNvPr id="105" name="Прямая соединительная линия 104"/>
          <p:cNvCxnSpPr>
            <a:cxnSpLocks/>
          </p:cNvCxnSpPr>
          <p:nvPr/>
        </p:nvCxnSpPr>
        <p:spPr>
          <a:xfrm>
            <a:off x="3035460" y="3304846"/>
            <a:ext cx="90799" cy="1004"/>
          </a:xfrm>
          <a:prstGeom prst="line">
            <a:avLst/>
          </a:prstGeom>
          <a:ln w="28575">
            <a:solidFill>
              <a:srgbClr val="5F5F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>
            <a:cxnSpLocks/>
          </p:cNvCxnSpPr>
          <p:nvPr/>
        </p:nvCxnSpPr>
        <p:spPr>
          <a:xfrm>
            <a:off x="559150" y="3193040"/>
            <a:ext cx="90799" cy="100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7" name="Диаграмма 106"/>
          <p:cNvGraphicFramePr/>
          <p:nvPr>
            <p:extLst/>
          </p:nvPr>
        </p:nvGraphicFramePr>
        <p:xfrm>
          <a:off x="-67740" y="3988237"/>
          <a:ext cx="2956500" cy="1868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18" name="TextBox 117"/>
          <p:cNvSpPr txBox="1"/>
          <p:nvPr/>
        </p:nvSpPr>
        <p:spPr>
          <a:xfrm>
            <a:off x="8137" y="5650771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2022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635437" y="5669428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2023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265396" y="5656169"/>
            <a:ext cx="3978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2024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825268" y="5669428"/>
            <a:ext cx="6206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.12.2025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237380" y="5870735"/>
            <a:ext cx="11146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noProof="0" dirty="0">
                <a:solidFill>
                  <a:srgbClr val="00003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</a:t>
            </a:r>
            <a:r>
              <a:rPr kumimoji="0" lang="ru-RU" sz="1000" b="0" i="0" u="none" strike="noStrike" kern="1200" cap="none" spc="0" normalizeH="0" noProof="0" dirty="0">
                <a:ln>
                  <a:noFill/>
                </a:ln>
                <a:solidFill>
                  <a:srgbClr val="00003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М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2688808" y="5595193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2022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3316108" y="5613850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2023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946067" y="5600591"/>
            <a:ext cx="3978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2024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4505939" y="5613850"/>
            <a:ext cx="6206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.12.2025</a:t>
            </a:r>
          </a:p>
        </p:txBody>
      </p:sp>
      <p:sp>
        <p:nvSpPr>
          <p:cNvPr id="129" name="Прямоугольник 128">
            <a:extLst>
              <a:ext uri="{FF2B5EF4-FFF2-40B4-BE49-F238E27FC236}">
                <a16:creationId xmlns:a16="http://schemas.microsoft.com/office/drawing/2014/main" xmlns="" id="{2565C936-1AB5-4E4D-A8D4-DA251C66B1EE}"/>
              </a:ext>
            </a:extLst>
          </p:cNvPr>
          <p:cNvSpPr/>
          <p:nvPr/>
        </p:nvSpPr>
        <p:spPr>
          <a:xfrm>
            <a:off x="126431" y="5927318"/>
            <a:ext cx="149853" cy="135937"/>
          </a:xfrm>
          <a:prstGeom prst="rect">
            <a:avLst/>
          </a:prstGeom>
          <a:solidFill>
            <a:srgbClr val="D7CBE7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ru-RU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xmlns="" id="{C99F48D9-8B7C-44D1-A4B9-82CCCD18E681}"/>
              </a:ext>
            </a:extLst>
          </p:cNvPr>
          <p:cNvSpPr/>
          <p:nvPr/>
        </p:nvSpPr>
        <p:spPr>
          <a:xfrm>
            <a:off x="717449" y="5864377"/>
            <a:ext cx="22655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ru-RU" sz="1000" dirty="0">
                <a:solidFill>
                  <a:srgbClr val="00003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Информационные письма</a:t>
            </a:r>
          </a:p>
        </p:txBody>
      </p:sp>
      <p:cxnSp>
        <p:nvCxnSpPr>
          <p:cNvPr id="131" name="Прямая соединительная линия 130"/>
          <p:cNvCxnSpPr>
            <a:cxnSpLocks/>
          </p:cNvCxnSpPr>
          <p:nvPr/>
        </p:nvCxnSpPr>
        <p:spPr>
          <a:xfrm>
            <a:off x="641375" y="5992507"/>
            <a:ext cx="90799" cy="100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2" name="Диаграмма 131"/>
          <p:cNvGraphicFramePr/>
          <p:nvPr>
            <p:extLst/>
          </p:nvPr>
        </p:nvGraphicFramePr>
        <p:xfrm>
          <a:off x="-171246" y="5023617"/>
          <a:ext cx="3443687" cy="742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33" name="Диаграмма 132"/>
          <p:cNvGraphicFramePr/>
          <p:nvPr>
            <p:extLst/>
          </p:nvPr>
        </p:nvGraphicFramePr>
        <p:xfrm>
          <a:off x="2514225" y="5247168"/>
          <a:ext cx="2705063" cy="399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34" name="Прямоугольник 133"/>
          <p:cNvSpPr/>
          <p:nvPr/>
        </p:nvSpPr>
        <p:spPr>
          <a:xfrm>
            <a:off x="3118349" y="5832698"/>
            <a:ext cx="238909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31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Кол-во нарушений</a:t>
            </a:r>
          </a:p>
        </p:txBody>
      </p:sp>
      <p:cxnSp>
        <p:nvCxnSpPr>
          <p:cNvPr id="135" name="Прямая соединительная линия 134"/>
          <p:cNvCxnSpPr>
            <a:cxnSpLocks/>
          </p:cNvCxnSpPr>
          <p:nvPr/>
        </p:nvCxnSpPr>
        <p:spPr>
          <a:xfrm>
            <a:off x="3046023" y="5963932"/>
            <a:ext cx="90799" cy="1004"/>
          </a:xfrm>
          <a:prstGeom prst="line">
            <a:avLst/>
          </a:prstGeom>
          <a:ln w="28575">
            <a:solidFill>
              <a:srgbClr val="3185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3122074" y="6097960"/>
            <a:ext cx="1962365" cy="1051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31"/>
                </a:solidFill>
                <a:effectLst/>
                <a:highlight>
                  <a:srgbClr val="FFFFFF"/>
                </a:highlight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Кол-во нарушений на одно </a:t>
            </a:r>
            <a:r>
              <a:rPr lang="ru-RU" sz="1000" dirty="0">
                <a:solidFill>
                  <a:srgbClr val="000031"/>
                </a:solidFill>
                <a:highlight>
                  <a:srgbClr val="FFFFFF"/>
                </a:highlight>
                <a:latin typeface="Segoe UI Light" panose="020B0502040204020203" pitchFamily="34" charset="0"/>
                <a:cs typeface="Segoe UI Light" panose="020B0502040204020203" pitchFamily="34" charset="0"/>
              </a:rPr>
              <a:t>П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0031"/>
                </a:solidFill>
                <a:effectLst/>
                <a:highlight>
                  <a:srgbClr val="FFFFFF"/>
                </a:highlight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М</a:t>
            </a:r>
          </a:p>
        </p:txBody>
      </p:sp>
      <p:cxnSp>
        <p:nvCxnSpPr>
          <p:cNvPr id="137" name="Прямая соединительная линия 136"/>
          <p:cNvCxnSpPr>
            <a:cxnSpLocks/>
          </p:cNvCxnSpPr>
          <p:nvPr/>
        </p:nvCxnSpPr>
        <p:spPr>
          <a:xfrm>
            <a:off x="3042922" y="6091581"/>
            <a:ext cx="90799" cy="1004"/>
          </a:xfrm>
          <a:prstGeom prst="line">
            <a:avLst/>
          </a:prstGeom>
          <a:ln w="28575">
            <a:solidFill>
              <a:srgbClr val="5F5F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241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Номер слайда 1">
            <a:extLst>
              <a:ext uri="{FF2B5EF4-FFF2-40B4-BE49-F238E27FC236}">
                <a16:creationId xmlns:a16="http://schemas.microsoft.com/office/drawing/2014/main" xmlns="" id="{C0E6807D-744C-4605-8960-C3D6ADD0DD85}"/>
              </a:ext>
            </a:extLst>
          </p:cNvPr>
          <p:cNvSpPr txBox="1">
            <a:spLocks/>
          </p:cNvSpPr>
          <p:nvPr/>
        </p:nvSpPr>
        <p:spPr>
          <a:xfrm>
            <a:off x="11479126" y="6581396"/>
            <a:ext cx="679981" cy="24622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4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33448"/>
              </p:ext>
            </p:extLst>
          </p:nvPr>
        </p:nvGraphicFramePr>
        <p:xfrm>
          <a:off x="786900" y="760923"/>
          <a:ext cx="11147992" cy="30039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89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8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94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66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29934">
                  <a:extLst>
                    <a:ext uri="{9D8B030D-6E8A-4147-A177-3AD203B41FA5}">
                      <a16:colId xmlns:a16="http://schemas.microsoft.com/office/drawing/2014/main" xmlns="" val="1840446795"/>
                    </a:ext>
                  </a:extLst>
                </a:gridCol>
                <a:gridCol w="19358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38596">
                  <a:extLst>
                    <a:ext uri="{9D8B030D-6E8A-4147-A177-3AD203B41FA5}">
                      <a16:colId xmlns:a16="http://schemas.microsoft.com/office/drawing/2014/main" xmlns="" val="2059644577"/>
                    </a:ext>
                  </a:extLst>
                </a:gridCol>
              </a:tblGrid>
              <a:tr h="134822">
                <a:tc rowSpan="2">
                  <a:txBody>
                    <a:bodyPr/>
                    <a:lstStyle/>
                    <a:p>
                      <a:pPr marL="0" algn="ctr" defTabSz="914377" rtl="0" eaLnBrk="1" fontAlgn="ctr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№</a:t>
                      </a: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377" rtl="0" eaLnBrk="1" fontAlgn="ctr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Аудиторская</a:t>
                      </a:r>
                      <a:r>
                        <a:rPr lang="ru-RU" sz="1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ru-RU" sz="10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организация</a:t>
                      </a:r>
                      <a:endParaRPr lang="ru-RU" sz="10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377" rtl="0" eaLnBrk="1" fontAlgn="ctr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Внутренние</a:t>
                      </a:r>
                      <a:r>
                        <a:rPr lang="ru-RU" sz="1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ru-RU" sz="10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сообщения</a:t>
                      </a:r>
                      <a:endParaRPr lang="ru-RU" sz="10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377" rtl="0" eaLnBrk="1" fontAlgn="ctr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Сообщения</a:t>
                      </a:r>
                      <a:r>
                        <a:rPr lang="ru-RU" sz="10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о подозрительных операциях</a:t>
                      </a:r>
                      <a:endParaRPr lang="ru-RU" sz="10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2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377" rtl="0" eaLnBrk="1" fontAlgn="ctr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b="1" i="0" u="none" strike="noStrike" kern="1200" dirty="0">
                        <a:solidFill>
                          <a:srgbClr val="11437F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6D9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9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9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ts val="13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Коды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6018795"/>
                  </a:ext>
                </a:extLst>
              </a:tr>
              <a:tr h="1348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Количество СПО</a:t>
                      </a:r>
                      <a:endParaRPr lang="ru-RU" sz="10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Доля СПО, %</a:t>
                      </a: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062606"/>
                  </a:ext>
                </a:extLst>
              </a:tr>
              <a:tr h="16210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0" spc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Аудиторская организация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128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52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40,6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1101, 1106, 1191, 1303, 1390, 1499, 1590, 4099, 4901, 4906 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210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0" spc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Аудиторская организация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1 209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2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0,2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ts val="1200"/>
                        </a:lnSpc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4901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210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0" spc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Аудиторская организация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416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367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88,2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1590;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1591, 1101, 4902, 1999,1390, 4906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1515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0" spc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4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Аудиторская организация 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959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35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3,6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2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1101, 1191</a:t>
                      </a:r>
                    </a:p>
                    <a:p>
                      <a:pPr algn="l" rtl="0" fontAlgn="ctr">
                        <a:lnSpc>
                          <a:spcPts val="1200"/>
                        </a:lnSpc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1591 </a:t>
                      </a:r>
                    </a:p>
                    <a:p>
                      <a:pPr algn="l" rtl="0" fontAlgn="ctr">
                        <a:lnSpc>
                          <a:spcPts val="12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1101_1591_4901</a:t>
                      </a:r>
                    </a:p>
                    <a:p>
                      <a:pPr algn="l" rtl="0" fontAlgn="ctr">
                        <a:lnSpc>
                          <a:spcPts val="12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1102_1590_1101_4901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ts val="12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1101_1191,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1191_4901,1305_1390 </a:t>
                      </a:r>
                    </a:p>
                    <a:p>
                      <a:pPr algn="l" rtl="0" fontAlgn="ctr">
                        <a:lnSpc>
                          <a:spcPts val="12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1390_1882 </a:t>
                      </a:r>
                    </a:p>
                    <a:p>
                      <a:pPr algn="l" rtl="0" fontAlgn="ctr">
                        <a:lnSpc>
                          <a:spcPts val="1200"/>
                        </a:lnSpc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1590_1591 </a:t>
                      </a:r>
                    </a:p>
                    <a:p>
                      <a:pPr algn="l" rtl="0" fontAlgn="ctr">
                        <a:lnSpc>
                          <a:spcPts val="12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1591_1590_4901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51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ts val="1200"/>
                        </a:lnSpc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1591_4901 ,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1191_1196, 1106, 3502 </a:t>
                      </a:r>
                    </a:p>
                    <a:p>
                      <a:pPr algn="l" rtl="0" fontAlgn="ctr">
                        <a:lnSpc>
                          <a:spcPts val="12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1191_1189, 4109,</a:t>
                      </a: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1590,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1390_1804, 1108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>
                        <a:lnSpc>
                          <a:spcPts val="1200"/>
                        </a:lnSpc>
                      </a:pPr>
                      <a:endParaRPr lang="ru-RU" sz="1050" b="0" i="0" u="none" strike="noStrike" kern="1200" dirty="0" smtClean="0">
                        <a:solidFill>
                          <a:srgbClr val="00206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D9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D9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D9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D9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4879974"/>
                  </a:ext>
                </a:extLst>
              </a:tr>
              <a:tr h="16210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0" spc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5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Аудиторская организация 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185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90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48,6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ts val="1200"/>
                        </a:lnSpc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1590;</a:t>
                      </a:r>
                      <a:r>
                        <a:rPr lang="ru-RU" sz="1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1390, 1191, 1305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210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0" spc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6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Аудиторская организация 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709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114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2,0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ts val="1200"/>
                        </a:lnSpc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1101;</a:t>
                      </a:r>
                      <a:r>
                        <a:rPr lang="ru-RU" sz="10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1108, 1109, 1189, 1199, 1390, 1591, 1590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644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0" spc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7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Аудиторская организация 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1 085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195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18,0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ts val="12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1101, 1187,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1191, 1199,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1391 </a:t>
                      </a:r>
                    </a:p>
                    <a:p>
                      <a:pPr algn="l" rtl="0" fontAlgn="ctr">
                        <a:lnSpc>
                          <a:spcPts val="1200"/>
                        </a:lnSpc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1590,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1591, 1883, 3402, 4901, 4902, 1106 1107, 1109, 1499, 1599, 4999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210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0" spc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8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Аудиторская организация 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425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16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3,8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>
                        <a:lnSpc>
                          <a:spcPts val="1200"/>
                        </a:lnSpc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1591, 1590;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4901, 4999, 1290, 1106,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1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210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0" spc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9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Times New Roman" panose="02020603050405020304" pitchFamily="18" charset="0"/>
                        <a:cs typeface="Segoe UI Light" panose="020B0502040204020203" pitchFamily="34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Аудиторская организация 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692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166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24,0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1590;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1191, 1101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2108"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spc="0" dirty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Times New Roman" panose="02020603050405020304" pitchFamily="18" charset="0"/>
                          <a:cs typeface="Segoe UI Light" panose="020B0502040204020203" pitchFamily="34" charset="0"/>
                        </a:rPr>
                        <a:t>10</a:t>
                      </a:r>
                    </a:p>
                  </a:txBody>
                  <a:tcPr marL="6350" marR="6350" marT="0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Аудиторская организация 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447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14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3,1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lnSpc>
                          <a:spcPts val="1200"/>
                        </a:lnSpc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1101, 1102, 1191,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1590,</a:t>
                      </a:r>
                      <a:r>
                        <a:rPr lang="ru-RU" sz="10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1591, 4901, 4999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05528" y="202826"/>
            <a:ext cx="1065358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ru-RU" kern="0" dirty="0" smtClean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 </a:t>
            </a:r>
            <a:r>
              <a:rPr lang="ru-RU" kern="0" dirty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совершенствовании информации, направляемой в РФМ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Segoe UI Light" panose="020B0502040204020203" pitchFamily="34" charset="0"/>
              <a:ea typeface="+mn-ea"/>
              <a:cs typeface="Segoe UI Light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85603" y="3795268"/>
            <a:ext cx="58058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dirty="0">
                <a:solidFill>
                  <a:srgbClr val="002060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П</a:t>
            </a:r>
            <a:r>
              <a:rPr kumimoji="0" lang="ru-RU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рактика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различных компаний 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в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части фиксации 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и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направления информации в 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РФМ различна: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361950" marR="0" lvl="0" indent="-179388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ü"/>
              <a:tabLst>
                <a:tab pos="538163" algn="l"/>
              </a:tabLst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Количество составленных 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внутренних сообщений от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128 до 1209</a:t>
            </a:r>
          </a:p>
          <a:p>
            <a:pPr marL="361950" marR="0" lvl="0" indent="-179388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ü"/>
              <a:tabLst>
                <a:tab pos="538163" algn="l"/>
              </a:tabLst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Количество направленных 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АО СПО – от 2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до 367 </a:t>
            </a:r>
            <a:endParaRPr kumimoji="0" lang="ru-RU" sz="105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361950" lvl="0" indent="-179388" algn="just">
              <a:buClr>
                <a:srgbClr val="000000"/>
              </a:buClr>
              <a:buSzPts val="1200"/>
              <a:buFont typeface="Wingdings" panose="05000000000000000000" pitchFamily="2" charset="2"/>
              <a:buChar char="ü"/>
              <a:tabLst>
                <a:tab pos="538163" algn="l"/>
              </a:tabLst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Соотношение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составленных внутренних сообщений и СПО </a:t>
            </a:r>
            <a:r>
              <a:rPr lang="ru-RU" sz="1050" dirty="0">
                <a:solidFill>
                  <a:srgbClr val="002060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– 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0,2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% до 88,2%.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625" y="5567213"/>
            <a:ext cx="11981457" cy="415498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marL="171450" marR="0" lvl="0" indent="-17145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050" b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Практика выявления, фиксации информации о необычных сделках и передачи СПО в РФМ различна, что свидетельствует об </a:t>
            </a:r>
            <a:r>
              <a:rPr kumimoji="0" lang="ru-RU" sz="105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отсутствии единых подходов и прямой корреляции количества </a:t>
            </a:r>
            <a:r>
              <a:rPr kumimoji="0" lang="ru-RU" sz="1050" b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сообщений </a:t>
            </a:r>
            <a:r>
              <a:rPr kumimoji="0" lang="ru-RU" sz="105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о подозрительных операциях с внутренними документами по </a:t>
            </a:r>
            <a:r>
              <a:rPr kumimoji="0" lang="ru-RU" sz="1050" b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ПОД/ФТ АО</a:t>
            </a:r>
            <a:endParaRPr kumimoji="0" lang="ru-RU" sz="1050" b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0" y="3795971"/>
            <a:ext cx="636089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-34290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dirty="0" smtClean="0">
                <a:solidFill>
                  <a:srgbClr val="002060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П</a:t>
            </a:r>
            <a:r>
              <a:rPr kumimoji="0" lang="ru-RU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одходы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и 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практики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к фиксации необычных сделок и направлении в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 РФМ СПО различны:</a:t>
            </a:r>
          </a:p>
          <a:p>
            <a:pPr marL="361950" marR="0" lvl="0" indent="-17145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5 АО (50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%) направляли СПО по менее 5% (0,2-3,8%) 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выявленных необычных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операциях (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сделках)</a:t>
            </a:r>
          </a:p>
          <a:p>
            <a:pPr marL="361950" marR="0" lvl="0" indent="-17145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2 АО (20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%) направляли СПО по менее 25% 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выявленным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необычным операциям (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сделкам)</a:t>
            </a:r>
          </a:p>
          <a:p>
            <a:pPr marL="361950" marR="0" lvl="0" indent="-17145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2 АО (20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%) направляли СПО по менее 50% 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выявленным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необычным операциям (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сделкам)</a:t>
            </a:r>
            <a:endParaRPr lang="ru-RU" sz="1050" dirty="0">
              <a:solidFill>
                <a:srgbClr val="002060"/>
              </a:solidFill>
              <a:latin typeface="Segoe UI Light" panose="020B0502040204020203" pitchFamily="34" charset="0"/>
              <a:ea typeface="Microsoft Sans Serif" panose="020B0604020202020204" pitchFamily="34" charset="0"/>
              <a:cs typeface="Segoe UI Light" panose="020B0502040204020203" pitchFamily="34" charset="0"/>
            </a:endParaRPr>
          </a:p>
          <a:p>
            <a:pPr marL="361950" marR="0" lvl="0" indent="-17145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1 АО (10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%) направляла СПО по более 88% </a:t>
            </a:r>
            <a:r>
              <a:rPr kumimoji="0" lang="ru-RU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выявленным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необычным операциям (сделкам)</a:t>
            </a:r>
          </a:p>
        </p:txBody>
      </p:sp>
      <p:sp>
        <p:nvSpPr>
          <p:cNvPr id="2" name="Равнобедренный треугольник 1"/>
          <p:cNvSpPr/>
          <p:nvPr/>
        </p:nvSpPr>
        <p:spPr>
          <a:xfrm flipV="1">
            <a:off x="177650" y="5227949"/>
            <a:ext cx="11981457" cy="308833"/>
          </a:xfrm>
          <a:prstGeom prst="triangle">
            <a:avLst/>
          </a:prstGeom>
          <a:solidFill>
            <a:srgbClr val="DEEBF7"/>
          </a:solidFill>
          <a:ln>
            <a:solidFill>
              <a:srgbClr val="A6B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33093" y="4644405"/>
            <a:ext cx="11798450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300"/>
              </a:lnSpc>
              <a:spcAft>
                <a:spcPts val="0"/>
              </a:spcAft>
            </a:pPr>
            <a:r>
              <a:rPr lang="ru-RU" sz="1050" dirty="0" smtClean="0">
                <a:solidFill>
                  <a:srgbClr val="002060"/>
                </a:solidFill>
                <a:latin typeface="Segoe UI Light" panose="020B0502040204020203" pitchFamily="34" charset="0"/>
                <a:ea typeface="Microsoft Sans Serif" panose="020B0604020202020204" pitchFamily="34" charset="0"/>
                <a:cs typeface="Segoe UI Light" panose="020B0502040204020203" pitchFamily="34" charset="0"/>
              </a:rPr>
              <a:t>Практика </a:t>
            </a:r>
            <a:r>
              <a:rPr lang="ru-RU" sz="1050" dirty="0">
                <a:solidFill>
                  <a:srgbClr val="002060"/>
                </a:solidFill>
                <a:latin typeface="Segoe UI Light" panose="020B0502040204020203" pitchFamily="34" charset="0"/>
                <a:ea typeface="Microsoft Sans Serif" panose="020B0604020202020204" pitchFamily="34" charset="0"/>
                <a:cs typeface="Segoe UI Light" panose="020B0502040204020203" pitchFamily="34" charset="0"/>
              </a:rPr>
              <a:t>обоснования подозрительности выявленных операций (сделок) клиента, информация о которых передается </a:t>
            </a:r>
            <a:r>
              <a:rPr lang="ru-RU" sz="1050" dirty="0" smtClean="0">
                <a:solidFill>
                  <a:srgbClr val="002060"/>
                </a:solidFill>
                <a:latin typeface="Segoe UI Light" panose="020B0502040204020203" pitchFamily="34" charset="0"/>
                <a:ea typeface="Microsoft Sans Serif" panose="020B0604020202020204" pitchFamily="34" charset="0"/>
                <a:cs typeface="Segoe UI Light" panose="020B0502040204020203" pitchFamily="34" charset="0"/>
              </a:rPr>
              <a:t>в РФМ различна:</a:t>
            </a:r>
            <a:endParaRPr lang="ru-RU" sz="1050" dirty="0">
              <a:solidFill>
                <a:srgbClr val="002060"/>
              </a:solidFill>
              <a:latin typeface="Segoe UI Light" panose="020B0502040204020203" pitchFamily="34" charset="0"/>
              <a:ea typeface="Microsoft Sans Serif" panose="020B0604020202020204" pitchFamily="34" charset="0"/>
              <a:cs typeface="Segoe UI Light" panose="020B0502040204020203" pitchFamily="34" charset="0"/>
            </a:endParaRPr>
          </a:p>
          <a:p>
            <a:pPr marL="361950" indent="-200025" algn="just">
              <a:lnSpc>
                <a:spcPts val="13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rgbClr val="002060"/>
                </a:solidFill>
                <a:latin typeface="Segoe UI Light" panose="020B0502040204020203" pitchFamily="34" charset="0"/>
                <a:ea typeface="Microsoft Sans Serif" panose="020B0604020202020204" pitchFamily="34" charset="0"/>
                <a:cs typeface="Segoe UI Light" panose="020B0502040204020203" pitchFamily="34" charset="0"/>
              </a:rPr>
              <a:t>30% </a:t>
            </a:r>
            <a:r>
              <a:rPr lang="ru-RU" sz="1050" dirty="0" smtClean="0">
                <a:solidFill>
                  <a:srgbClr val="002060"/>
                </a:solidFill>
                <a:latin typeface="Segoe UI Light" panose="020B0502040204020203" pitchFamily="34" charset="0"/>
                <a:ea typeface="Microsoft Sans Serif" panose="020B0604020202020204" pitchFamily="34" charset="0"/>
                <a:cs typeface="Segoe UI Light" panose="020B0502040204020203" pitchFamily="34" charset="0"/>
              </a:rPr>
              <a:t>АО представили </a:t>
            </a:r>
            <a:r>
              <a:rPr lang="ru-RU" sz="1050" dirty="0">
                <a:solidFill>
                  <a:srgbClr val="002060"/>
                </a:solidFill>
                <a:latin typeface="Segoe UI Light" panose="020B0502040204020203" pitchFamily="34" charset="0"/>
                <a:ea typeface="Microsoft Sans Serif" panose="020B0604020202020204" pitchFamily="34" charset="0"/>
                <a:cs typeface="Segoe UI Light" panose="020B0502040204020203" pitchFamily="34" charset="0"/>
              </a:rPr>
              <a:t>развернутое обоснование подозрительности, свидетельствующее о достаточно глубоком анализе операций (сделок) клиентов;</a:t>
            </a:r>
          </a:p>
          <a:p>
            <a:pPr marL="361950" indent="-200025" algn="just">
              <a:lnSpc>
                <a:spcPts val="13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rgbClr val="002060"/>
                </a:solidFill>
                <a:latin typeface="Segoe UI Light" panose="020B0502040204020203" pitchFamily="34" charset="0"/>
                <a:ea typeface="Microsoft Sans Serif" panose="020B0604020202020204" pitchFamily="34" charset="0"/>
                <a:cs typeface="Segoe UI Light" panose="020B0502040204020203" pitchFamily="34" charset="0"/>
              </a:rPr>
              <a:t>50% </a:t>
            </a:r>
            <a:r>
              <a:rPr lang="ru-RU" sz="1050" dirty="0" smtClean="0">
                <a:solidFill>
                  <a:srgbClr val="002060"/>
                </a:solidFill>
                <a:latin typeface="Segoe UI Light" panose="020B0502040204020203" pitchFamily="34" charset="0"/>
                <a:ea typeface="Microsoft Sans Serif" panose="020B0604020202020204" pitchFamily="34" charset="0"/>
                <a:cs typeface="Segoe UI Light" panose="020B0502040204020203" pitchFamily="34" charset="0"/>
              </a:rPr>
              <a:t>АО дали </a:t>
            </a:r>
            <a:r>
              <a:rPr lang="ru-RU" sz="1050" dirty="0">
                <a:solidFill>
                  <a:srgbClr val="002060"/>
                </a:solidFill>
                <a:latin typeface="Segoe UI Light" panose="020B0502040204020203" pitchFamily="34" charset="0"/>
                <a:ea typeface="Microsoft Sans Serif" panose="020B0604020202020204" pitchFamily="34" charset="0"/>
                <a:cs typeface="Segoe UI Light" panose="020B0502040204020203" pitchFamily="34" charset="0"/>
              </a:rPr>
              <a:t>обобщенную формализованную характеристику оснований подозрительности операций (сделок) </a:t>
            </a:r>
            <a:r>
              <a:rPr lang="ru-RU" sz="1050" dirty="0" smtClean="0">
                <a:solidFill>
                  <a:srgbClr val="002060"/>
                </a:solidFill>
                <a:latin typeface="Segoe UI Light" panose="020B0502040204020203" pitchFamily="34" charset="0"/>
                <a:ea typeface="Microsoft Sans Serif" panose="020B0604020202020204" pitchFamily="34" charset="0"/>
                <a:cs typeface="Segoe UI Light" panose="020B0502040204020203" pitchFamily="34" charset="0"/>
              </a:rPr>
              <a:t>клиента.</a:t>
            </a:r>
            <a:endParaRPr lang="ru-RU" sz="1050" dirty="0">
              <a:solidFill>
                <a:srgbClr val="002060"/>
              </a:solidFill>
              <a:latin typeface="Segoe UI Light" panose="020B0502040204020203" pitchFamily="34" charset="0"/>
              <a:ea typeface="Microsoft Sans Serif" panose="020B06040202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350" y="5959584"/>
            <a:ext cx="11981457" cy="425758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marL="171450" indent="-171450" algn="ctr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050" dirty="0" smtClean="0">
                <a:solidFill>
                  <a:srgbClr val="002060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Различные подходы </a:t>
            </a:r>
            <a:r>
              <a:rPr lang="ru-RU" sz="1050" dirty="0">
                <a:solidFill>
                  <a:srgbClr val="002060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к глубине анализа операции (сделок) клиентов в целях выявления </a:t>
            </a:r>
            <a:r>
              <a:rPr lang="ru-RU" sz="1050" dirty="0" smtClean="0">
                <a:solidFill>
                  <a:srgbClr val="002060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их подозрительности. Большая </a:t>
            </a:r>
            <a:r>
              <a:rPr lang="ru-RU" sz="1050" dirty="0">
                <a:solidFill>
                  <a:srgbClr val="002060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часть </a:t>
            </a:r>
            <a:r>
              <a:rPr lang="ru-RU" sz="1050" dirty="0" smtClean="0">
                <a:solidFill>
                  <a:srgbClr val="002060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АО </a:t>
            </a:r>
            <a:r>
              <a:rPr lang="ru-RU" sz="1050" dirty="0">
                <a:solidFill>
                  <a:srgbClr val="002060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(основываясь на представленной информации) достаточно формально описывает основания подозрительности операций (сделок) </a:t>
            </a:r>
            <a:r>
              <a:rPr lang="ru-RU" sz="1050" dirty="0" smtClean="0">
                <a:solidFill>
                  <a:srgbClr val="002060"/>
                </a:solidFill>
                <a:latin typeface="Segoe UI Light" panose="020B0502040204020203" pitchFamily="34" charset="0"/>
                <a:ea typeface="Times New Roman" panose="02020603050405020304" pitchFamily="18" charset="0"/>
                <a:cs typeface="Segoe UI Light" panose="020B0502040204020203" pitchFamily="34" charset="0"/>
              </a:rPr>
              <a:t>клиента</a:t>
            </a:r>
            <a:endParaRPr lang="ru-RU" sz="1050" dirty="0">
              <a:solidFill>
                <a:srgbClr val="002060"/>
              </a:solidFill>
              <a:latin typeface="Segoe UI Light" panose="020B0502040204020203" pitchFamily="34" charset="0"/>
              <a:ea typeface="Times New Roman" panose="02020603050405020304" pitchFamily="18" charset="0"/>
              <a:cs typeface="Segoe UI Light" panose="020B0502040204020203" pitchFamily="34" charset="0"/>
            </a:endParaRPr>
          </a:p>
        </p:txBody>
      </p:sp>
      <p:sp>
        <p:nvSpPr>
          <p:cNvPr id="16" name="object 2"/>
          <p:cNvSpPr/>
          <p:nvPr/>
        </p:nvSpPr>
        <p:spPr>
          <a:xfrm flipV="1">
            <a:off x="2445951" y="239266"/>
            <a:ext cx="9746049" cy="374629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ysClr val="window" lastClr="FFFFFF">
                <a:lumMod val="85000"/>
              </a:sysClr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9323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08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DEDC0FAC-7191-D7B1-9421-446CE12A34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6296839"/>
            <a:ext cx="546250" cy="546249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CA9AFD75-4F70-49BD-A194-CB5662C6E0F0}"/>
              </a:ext>
            </a:extLst>
          </p:cNvPr>
          <p:cNvSpPr/>
          <p:nvPr/>
        </p:nvSpPr>
        <p:spPr>
          <a:xfrm>
            <a:off x="473825" y="6362214"/>
            <a:ext cx="520007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000" indent="-285750" algn="just">
              <a:buFont typeface="Wingdings" panose="05000000000000000000" pitchFamily="2" charset="2"/>
              <a:buChar char="Ø"/>
              <a:defRPr/>
            </a:pPr>
            <a:r>
              <a:rPr lang="ru-RU" sz="1050" b="1" dirty="0" smtClean="0">
                <a:solidFill>
                  <a:srgbClr val="335F9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Обучение</a:t>
            </a:r>
          </a:p>
          <a:p>
            <a:pPr marL="288000" indent="-285750" algn="just">
              <a:buFont typeface="Wingdings" panose="05000000000000000000" pitchFamily="2" charset="2"/>
              <a:buChar char="Ø"/>
              <a:defRPr/>
            </a:pPr>
            <a:r>
              <a:rPr lang="ru-RU" sz="1050" b="1" dirty="0" smtClean="0">
                <a:solidFill>
                  <a:srgbClr val="335F9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Доведение практических рекомендаций и кейсов</a:t>
            </a:r>
          </a:p>
        </p:txBody>
      </p:sp>
    </p:spTree>
    <p:extLst>
      <p:ext uri="{BB962C8B-B14F-4D97-AF65-F5344CB8AC3E}">
        <p14:creationId xmlns:p14="http://schemas.microsoft.com/office/powerpoint/2010/main" val="140202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68F345D-8A83-1989-09D1-3F302ABB0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2">
            <a:extLst>
              <a:ext uri="{FF2B5EF4-FFF2-40B4-BE49-F238E27FC236}">
                <a16:creationId xmlns:a16="http://schemas.microsoft.com/office/drawing/2014/main" xmlns="" id="{1853367F-ECBC-D7C8-A8C2-5D4B8677F0C0}"/>
              </a:ext>
            </a:extLst>
          </p:cNvPr>
          <p:cNvSpPr txBox="1"/>
          <p:nvPr/>
        </p:nvSpPr>
        <p:spPr>
          <a:xfrm>
            <a:off x="5336848" y="158156"/>
            <a:ext cx="6801304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2329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>
              <a:defRPr/>
            </a:pPr>
            <a:r>
              <a:rPr lang="ru-RU" sz="2000" b="0" kern="0" dirty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Ведение реестра аудиторских организаций, оказывающих аудиторские услуги общественно значимым организациям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70EE8C0-113E-B1DF-9CA9-5EC4B9829BFF}"/>
              </a:ext>
            </a:extLst>
          </p:cNvPr>
          <p:cNvSpPr txBox="1"/>
          <p:nvPr/>
        </p:nvSpPr>
        <p:spPr>
          <a:xfrm>
            <a:off x="545806" y="1137457"/>
            <a:ext cx="5063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4472C4">
                    <a:lumMod val="75000"/>
                  </a:srgb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КОЛИЧЕСТВО АО, ОКАЗЫВАЮЩИХ АУДИТОРСКИЕ УСЛУГИ ОЗО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5E3EAA2C-4164-1BDC-3F59-464E4A19A3A2}"/>
              </a:ext>
            </a:extLst>
          </p:cNvPr>
          <p:cNvSpPr/>
          <p:nvPr/>
        </p:nvSpPr>
        <p:spPr>
          <a:xfrm>
            <a:off x="1041904" y="3958160"/>
            <a:ext cx="167280" cy="159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ru-RU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52043017-164F-5841-3D27-4E3380C2F0A8}"/>
              </a:ext>
            </a:extLst>
          </p:cNvPr>
          <p:cNvSpPr/>
          <p:nvPr/>
        </p:nvSpPr>
        <p:spPr>
          <a:xfrm>
            <a:off x="1130535" y="3935461"/>
            <a:ext cx="22993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Aft>
                <a:spcPts val="300"/>
              </a:spcAft>
              <a:defRPr/>
            </a:pPr>
            <a:r>
              <a:rPr lang="ru-RU" sz="1000" spc="-50" dirty="0">
                <a:latin typeface="Segoe UI Light" panose="020B0502040204020203" pitchFamily="34" charset="0"/>
                <a:cs typeface="Segoe UI Light" panose="020B0502040204020203" pitchFamily="34" charset="0"/>
              </a:rPr>
              <a:t>Кол-во АО, всего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B0A5CA92-A652-410D-FB2D-E061D9FB5448}"/>
              </a:ext>
            </a:extLst>
          </p:cNvPr>
          <p:cNvSpPr/>
          <p:nvPr/>
        </p:nvSpPr>
        <p:spPr>
          <a:xfrm>
            <a:off x="2283297" y="3960350"/>
            <a:ext cx="167280" cy="159525"/>
          </a:xfrm>
          <a:prstGeom prst="rect">
            <a:avLst/>
          </a:prstGeom>
          <a:solidFill>
            <a:srgbClr val="D7CBE6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ru-RU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EF2EA5EF-C7DE-F138-F69B-62D6FE8947D0}"/>
              </a:ext>
            </a:extLst>
          </p:cNvPr>
          <p:cNvSpPr/>
          <p:nvPr/>
        </p:nvSpPr>
        <p:spPr>
          <a:xfrm>
            <a:off x="2390168" y="3941176"/>
            <a:ext cx="24178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Aft>
                <a:spcPts val="300"/>
              </a:spcAft>
              <a:defRPr/>
            </a:pPr>
            <a:r>
              <a:rPr lang="ru-RU" sz="1000" spc="-50" dirty="0">
                <a:latin typeface="Segoe UI Light" panose="020B0502040204020203" pitchFamily="34" charset="0"/>
                <a:cs typeface="Segoe UI Light" panose="020B0502040204020203" pitchFamily="34" charset="0"/>
              </a:rPr>
              <a:t>АО, </a:t>
            </a:r>
            <a:r>
              <a:rPr lang="ru-RU" sz="1000" spc="-5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состоящие в реестре</a:t>
            </a:r>
            <a:endParaRPr lang="ru-RU" sz="1000" spc="-5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Номер слайда 1">
            <a:extLst>
              <a:ext uri="{FF2B5EF4-FFF2-40B4-BE49-F238E27FC236}">
                <a16:creationId xmlns:a16="http://schemas.microsoft.com/office/drawing/2014/main" xmlns="" id="{75F3CA9F-4A90-6107-353F-B1E265CB95D4}"/>
              </a:ext>
            </a:extLst>
          </p:cNvPr>
          <p:cNvSpPr txBox="1"/>
          <p:nvPr/>
        </p:nvSpPr>
        <p:spPr>
          <a:xfrm>
            <a:off x="11479126" y="6563672"/>
            <a:ext cx="679981" cy="24622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600" dirty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D4DE1E0-FF70-094E-76AB-144B43B7F975}"/>
              </a:ext>
            </a:extLst>
          </p:cNvPr>
          <p:cNvSpPr/>
          <p:nvPr/>
        </p:nvSpPr>
        <p:spPr>
          <a:xfrm>
            <a:off x="885090" y="6047555"/>
            <a:ext cx="103682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1813" indent="-171450" algn="just"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ru-RU" sz="1200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ВЫЯВЛЕНЫ ФАКТЫ О</a:t>
            </a:r>
            <a:r>
              <a:rPr lang="ru-RU" sz="1200" dirty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КАЗАНИЯ АУДИТОРСКИХ УСЛУГ ОЗО БЕЗ ОБЯЗАТЕЛЬНОГО НАХОЖДЕНИЯ В РЕЕСТРЕ ОЗО </a:t>
            </a:r>
          </a:p>
          <a:p>
            <a:pPr marL="531813" indent="-171450" algn="just"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ru-RU" sz="1200" dirty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ВЫЯВЛЕНЫ ФАКТЫ ВЫХОДА ИЗ РЕЕСТРА ОЗО ПЕРЕД ПРОВЕДЕНИЕМ ВКД 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86A2AD64-C587-1A05-A9E5-115BEEA5F5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09" y="5933886"/>
            <a:ext cx="613742" cy="61374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0E7DB33-0C5C-89B1-D242-B515584A656D}"/>
              </a:ext>
            </a:extLst>
          </p:cNvPr>
          <p:cNvSpPr txBox="1"/>
          <p:nvPr/>
        </p:nvSpPr>
        <p:spPr>
          <a:xfrm>
            <a:off x="526452" y="3581556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2022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6C72E47-B24A-16FC-D75A-215A29430D9E}"/>
              </a:ext>
            </a:extLst>
          </p:cNvPr>
          <p:cNvSpPr txBox="1"/>
          <p:nvPr/>
        </p:nvSpPr>
        <p:spPr>
          <a:xfrm>
            <a:off x="1875874" y="3573135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2023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2B6228A-E6FD-C523-2C7F-DF00C0DA0DC7}"/>
              </a:ext>
            </a:extLst>
          </p:cNvPr>
          <p:cNvSpPr txBox="1"/>
          <p:nvPr/>
        </p:nvSpPr>
        <p:spPr>
          <a:xfrm>
            <a:off x="3220140" y="3568612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2024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3EAC1D27-F8FB-605A-FFAE-ABA9C14C98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6179186"/>
              </p:ext>
            </p:extLst>
          </p:nvPr>
        </p:nvGraphicFramePr>
        <p:xfrm>
          <a:off x="-574487" y="997055"/>
          <a:ext cx="6801304" cy="3256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EE4ECCC-13CD-2084-C0F3-95C88043D684}"/>
              </a:ext>
            </a:extLst>
          </p:cNvPr>
          <p:cNvSpPr txBox="1"/>
          <p:nvPr/>
        </p:nvSpPr>
        <p:spPr>
          <a:xfrm>
            <a:off x="4466930" y="3573135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rPr>
              <a:t>.12.2025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51D7B1C-38DA-FD5B-0726-DD8BD2E8D1EF}"/>
              </a:ext>
            </a:extLst>
          </p:cNvPr>
          <p:cNvSpPr/>
          <p:nvPr/>
        </p:nvSpPr>
        <p:spPr>
          <a:xfrm>
            <a:off x="9688262" y="1334275"/>
            <a:ext cx="22711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21 АО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4BFD453-36A6-5F9C-9618-DE2B29C74DFF}"/>
              </a:ext>
            </a:extLst>
          </p:cNvPr>
          <p:cNvSpPr/>
          <p:nvPr/>
        </p:nvSpPr>
        <p:spPr>
          <a:xfrm>
            <a:off x="10253258" y="1838235"/>
            <a:ext cx="12629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4F637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 АО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026F328-022A-4DE6-FB7C-BE0E3B5AA756}"/>
              </a:ext>
            </a:extLst>
          </p:cNvPr>
          <p:cNvSpPr/>
          <p:nvPr/>
        </p:nvSpPr>
        <p:spPr>
          <a:xfrm>
            <a:off x="9774806" y="2410371"/>
            <a:ext cx="21535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4F637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</a:t>
            </a:r>
            <a:r>
              <a:rPr lang="ru-RU" sz="1400" dirty="0">
                <a:solidFill>
                  <a:srgbClr val="4F637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АО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68C1423-1580-5D98-5A2E-09B94AF3DDB5}"/>
              </a:ext>
            </a:extLst>
          </p:cNvPr>
          <p:cNvSpPr/>
          <p:nvPr/>
        </p:nvSpPr>
        <p:spPr>
          <a:xfrm>
            <a:off x="9724562" y="3510600"/>
            <a:ext cx="2291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spc="-50" dirty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13 АО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D777D0F-61B6-E29D-0025-D43A026A08C8}"/>
              </a:ext>
            </a:extLst>
          </p:cNvPr>
          <p:cNvSpPr/>
          <p:nvPr/>
        </p:nvSpPr>
        <p:spPr>
          <a:xfrm>
            <a:off x="6260872" y="1327248"/>
            <a:ext cx="36879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sz="1400" spc="-10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ВНЕСЕНЫ СВЕДЕНИЯ</a:t>
            </a:r>
            <a:endParaRPr lang="ru-RU" sz="14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678D9FD-E350-6A79-C911-CD46235C5F20}"/>
              </a:ext>
            </a:extLst>
          </p:cNvPr>
          <p:cNvSpPr/>
          <p:nvPr/>
        </p:nvSpPr>
        <p:spPr>
          <a:xfrm>
            <a:off x="6260872" y="2955089"/>
            <a:ext cx="36879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sz="1400" spc="-10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ОТКАЗАНО ВО ВНЕСЕНИИ</a:t>
            </a:r>
            <a:endParaRPr lang="ru-RU" sz="14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0604937-6878-00C6-915F-3E5DD89C63D6}"/>
              </a:ext>
            </a:extLst>
          </p:cNvPr>
          <p:cNvSpPr/>
          <p:nvPr/>
        </p:nvSpPr>
        <p:spPr>
          <a:xfrm>
            <a:off x="6260872" y="1839607"/>
            <a:ext cx="36879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sz="1400" spc="-10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СТАДИИ РАССМОТРЕНИЯ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EF9BA89-76BD-309A-29C1-DAE737858877}"/>
              </a:ext>
            </a:extLst>
          </p:cNvPr>
          <p:cNvSpPr/>
          <p:nvPr/>
        </p:nvSpPr>
        <p:spPr>
          <a:xfrm>
            <a:off x="6087879" y="2380721"/>
            <a:ext cx="40120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sz="1400" spc="-10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УВЕДОМЛЕНИЯ ОБ УСТРАНЕНИИ НАРУШЕНИЙ</a:t>
            </a:r>
            <a:endParaRPr lang="ru-RU" sz="14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D2607DCB-490B-2E54-6145-63363E5A226A}"/>
              </a:ext>
            </a:extLst>
          </p:cNvPr>
          <p:cNvCxnSpPr>
            <a:cxnSpLocks/>
          </p:cNvCxnSpPr>
          <p:nvPr/>
        </p:nvCxnSpPr>
        <p:spPr>
          <a:xfrm>
            <a:off x="6237021" y="2662860"/>
            <a:ext cx="371184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6CE07CC-1027-A636-3C2C-4C42D8635A1F}"/>
              </a:ext>
            </a:extLst>
          </p:cNvPr>
          <p:cNvSpPr/>
          <p:nvPr/>
        </p:nvSpPr>
        <p:spPr>
          <a:xfrm>
            <a:off x="6237021" y="3533336"/>
            <a:ext cx="37118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ru-RU" sz="1400" spc="-10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ИСКЛЮЧЕНО</a:t>
            </a:r>
            <a:endParaRPr lang="ru-RU" sz="14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DD0A6E3-B71E-26AD-7A2C-A5A1D0BA5912}"/>
              </a:ext>
            </a:extLst>
          </p:cNvPr>
          <p:cNvSpPr/>
          <p:nvPr/>
        </p:nvSpPr>
        <p:spPr>
          <a:xfrm>
            <a:off x="9857385" y="2957555"/>
            <a:ext cx="20055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spc="-50" dirty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12 АО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09C81F40-D505-57AA-7740-98CEBF534D50}"/>
              </a:ext>
            </a:extLst>
          </p:cNvPr>
          <p:cNvCxnSpPr>
            <a:cxnSpLocks/>
          </p:cNvCxnSpPr>
          <p:nvPr/>
        </p:nvCxnSpPr>
        <p:spPr>
          <a:xfrm>
            <a:off x="6240463" y="2094750"/>
            <a:ext cx="37084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2015AFDF-A18C-D58E-0B44-0CDEDF94C69A}"/>
              </a:ext>
            </a:extLst>
          </p:cNvPr>
          <p:cNvCxnSpPr>
            <a:cxnSpLocks/>
          </p:cNvCxnSpPr>
          <p:nvPr/>
        </p:nvCxnSpPr>
        <p:spPr>
          <a:xfrm>
            <a:off x="6248840" y="3227469"/>
            <a:ext cx="370002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5CD3E666-C8F0-D36B-1C8E-3B738D9EFE56}"/>
              </a:ext>
            </a:extLst>
          </p:cNvPr>
          <p:cNvCxnSpPr>
            <a:cxnSpLocks/>
          </p:cNvCxnSpPr>
          <p:nvPr/>
        </p:nvCxnSpPr>
        <p:spPr>
          <a:xfrm>
            <a:off x="6239433" y="3793913"/>
            <a:ext cx="3709430" cy="176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FDF17E6C-8269-780E-CC44-9FD0984A58FC}"/>
              </a:ext>
            </a:extLst>
          </p:cNvPr>
          <p:cNvCxnSpPr>
            <a:cxnSpLocks/>
          </p:cNvCxnSpPr>
          <p:nvPr/>
        </p:nvCxnSpPr>
        <p:spPr>
          <a:xfrm>
            <a:off x="6260872" y="1600217"/>
            <a:ext cx="368799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A90B355C-012E-47CF-1A7E-16D1E0CF0AD7}"/>
              </a:ext>
            </a:extLst>
          </p:cNvPr>
          <p:cNvSpPr/>
          <p:nvPr/>
        </p:nvSpPr>
        <p:spPr>
          <a:xfrm>
            <a:off x="203285" y="4751213"/>
            <a:ext cx="5858891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 defTabSz="914400">
              <a:spcAft>
                <a:spcPts val="400"/>
              </a:spcAft>
              <a:defRPr/>
            </a:pPr>
            <a:r>
              <a:rPr lang="ru-RU" sz="1100" b="1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Основанием для отказа о внесении сведений об АО в реестр явилось</a:t>
            </a:r>
            <a:endParaRPr lang="ru-RU" sz="1100" b="1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65113" indent="-84138" algn="just">
              <a:spcAft>
                <a:spcPts val="400"/>
              </a:spcAft>
              <a:buFont typeface="Wingdings" panose="05000000000000000000" pitchFamily="2" charset="2"/>
              <a:buChar char="ü"/>
              <a:tabLst>
                <a:tab pos="542925" algn="l"/>
              </a:tabLst>
              <a:defRPr/>
            </a:pPr>
            <a:r>
              <a:rPr lang="ru-RU" sz="1100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несоблюдение условий </a:t>
            </a:r>
            <a:r>
              <a:rPr lang="ru-RU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нахождения в реестре </a:t>
            </a:r>
            <a:r>
              <a:rPr lang="ru-RU" sz="1100" spc="-100" dirty="0">
                <a:latin typeface="Segoe UI Light" panose="020B0502040204020203" pitchFamily="34" charset="0"/>
                <a:cs typeface="Segoe UI Light" panose="020B0502040204020203" pitchFamily="34" charset="0"/>
              </a:rPr>
              <a:t>(ч. 1 ст. 5.3, 307-ФЗ</a:t>
            </a:r>
            <a:r>
              <a:rPr lang="ru-RU" sz="1100" spc="-1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):   </a:t>
            </a:r>
            <a:r>
              <a:rPr lang="ru-RU" sz="1100" spc="-70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  <a:endParaRPr lang="ru-RU" sz="1100" spc="-70" dirty="0">
              <a:solidFill>
                <a:srgbClr val="11437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65113" indent="-84138" algn="just" defTabSz="914400">
              <a:spcAft>
                <a:spcPts val="400"/>
              </a:spcAft>
              <a:buFont typeface="Wingdings" panose="05000000000000000000" pitchFamily="2" charset="2"/>
              <a:buChar char="ü"/>
              <a:tabLst>
                <a:tab pos="542925" algn="l"/>
              </a:tabLst>
              <a:defRPr/>
            </a:pPr>
            <a:r>
              <a:rPr lang="ru-RU" sz="1100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 устранение </a:t>
            </a:r>
            <a:r>
              <a:rPr lang="ru-RU" sz="1100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установленный срок </a:t>
            </a:r>
            <a:r>
              <a:rPr lang="ru-RU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нарушений </a:t>
            </a:r>
            <a:r>
              <a:rPr lang="ru-RU" sz="1100" spc="-100" dirty="0">
                <a:latin typeface="Segoe UI Light" panose="020B0502040204020203" pitchFamily="34" charset="0"/>
                <a:cs typeface="Segoe UI Light" panose="020B0502040204020203" pitchFamily="34" charset="0"/>
              </a:rPr>
              <a:t>(ч. 6 ст. 5.4, 307-ФЗ): </a:t>
            </a:r>
            <a:r>
              <a:rPr lang="ru-RU" sz="1100" spc="-1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 </a:t>
            </a:r>
            <a:r>
              <a:rPr lang="ru-RU" sz="1100" spc="-100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</a:t>
            </a:r>
            <a:endParaRPr lang="en-US" sz="1100" spc="-100" dirty="0">
              <a:solidFill>
                <a:srgbClr val="11437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65113" indent="-84138" algn="just">
              <a:spcAft>
                <a:spcPts val="400"/>
              </a:spcAft>
              <a:buFont typeface="Wingdings" panose="05000000000000000000" pitchFamily="2" charset="2"/>
              <a:buChar char="ü"/>
              <a:tabLst>
                <a:tab pos="542925" algn="l"/>
              </a:tabLst>
              <a:defRPr/>
            </a:pPr>
            <a:r>
              <a:rPr lang="ru-RU" sz="1100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выявление недостоверных сведений</a:t>
            </a:r>
            <a:r>
              <a:rPr lang="ru-RU" sz="11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в документах: </a:t>
            </a:r>
            <a:r>
              <a:rPr lang="ru-RU" sz="1100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1</a:t>
            </a:r>
            <a:endParaRPr lang="ru-RU" sz="800" dirty="0">
              <a:solidFill>
                <a:srgbClr val="11437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34B15237-F580-1774-7ADF-8D24245C12BA}"/>
              </a:ext>
            </a:extLst>
          </p:cNvPr>
          <p:cNvSpPr/>
          <p:nvPr/>
        </p:nvSpPr>
        <p:spPr>
          <a:xfrm>
            <a:off x="6137367" y="4756168"/>
            <a:ext cx="5860800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 defTabSz="914400">
              <a:spcAft>
                <a:spcPts val="400"/>
              </a:spcAft>
              <a:defRPr/>
            </a:pPr>
            <a:r>
              <a:rPr lang="ru-RU" sz="1100" b="1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Основанием для исключения сведений об АО из реестра ОЗО явилось</a:t>
            </a:r>
            <a:endParaRPr lang="en-US" sz="1100" b="1" dirty="0">
              <a:solidFill>
                <a:srgbClr val="11437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58775" indent="-88900" algn="just"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заявление </a:t>
            </a:r>
            <a:r>
              <a:rPr lang="ru-RU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об исключении сведений реестра ОЗО: </a:t>
            </a:r>
            <a:r>
              <a:rPr lang="ru-RU" sz="11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100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  <a:endParaRPr lang="ru-RU" sz="1100" dirty="0">
              <a:solidFill>
                <a:srgbClr val="11437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58775" indent="-88900" algn="just"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исключение </a:t>
            </a:r>
            <a:r>
              <a:rPr lang="ru-RU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сведений из реестра СРО</a:t>
            </a:r>
            <a:r>
              <a:rPr lang="ru-RU" sz="11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:  </a:t>
            </a:r>
            <a:r>
              <a:rPr lang="en-US" sz="1100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  <a:endParaRPr lang="ru-RU" sz="1100" dirty="0">
              <a:solidFill>
                <a:srgbClr val="11437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58775" indent="-88900" algn="just" defTabSz="914400"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ru-RU" sz="1100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несоблюдение </a:t>
            </a:r>
            <a:r>
              <a:rPr lang="ru-RU" sz="1100" dirty="0">
                <a:latin typeface="Segoe UI Light" panose="020B0502040204020203" pitchFamily="34" charset="0"/>
                <a:cs typeface="Segoe UI Light" panose="020B0502040204020203" pitchFamily="34" charset="0"/>
              </a:rPr>
              <a:t>условий, установленных ОТ (ч. 1 ст. 5.3, 307-ФЗ): </a:t>
            </a:r>
            <a:r>
              <a:rPr lang="ru-RU" sz="11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1100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</a:t>
            </a:r>
            <a:endParaRPr lang="ru-RU" sz="1100" dirty="0">
              <a:solidFill>
                <a:srgbClr val="11437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90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ject 2">
            <a:extLst>
              <a:ext uri="{FF2B5EF4-FFF2-40B4-BE49-F238E27FC236}">
                <a16:creationId xmlns:a16="http://schemas.microsoft.com/office/drawing/2014/main" xmlns="" id="{5B18A36C-A304-4C91-856D-493F17EA7DB3}"/>
              </a:ext>
            </a:extLst>
          </p:cNvPr>
          <p:cNvSpPr/>
          <p:nvPr/>
        </p:nvSpPr>
        <p:spPr>
          <a:xfrm flipV="1">
            <a:off x="2870791" y="314275"/>
            <a:ext cx="9322268" cy="374629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ysClr val="window" lastClr="FFFFFF">
                <a:lumMod val="85000"/>
              </a:sysClr>
            </a:solidFill>
          </a:ln>
        </p:spPr>
        <p:txBody>
          <a:bodyPr wrap="square" lIns="0" tIns="0" rIns="0" bIns="0" rtlCol="0"/>
          <a:lstStyle/>
          <a:p>
            <a:pPr defTabSz="1932384">
              <a:defRPr/>
            </a:pPr>
            <a:endParaRPr sz="3808" kern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407225" y="165715"/>
            <a:ext cx="10705208" cy="49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kern="0" dirty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Международное сотрудничество. Взаимодействие с регуляторами (контрольными органами) стран </a:t>
            </a:r>
          </a:p>
          <a:p>
            <a:r>
              <a:rPr lang="ru-RU" sz="1600" kern="0" dirty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Евразийского экономического союза, Республики Беларусь и Республики Узбекистан</a:t>
            </a: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xmlns="" id="{D7CEDA09-ABC2-4C53-899E-7B78607DF1F0}"/>
              </a:ext>
            </a:extLst>
          </p:cNvPr>
          <p:cNvSpPr txBox="1">
            <a:spLocks/>
          </p:cNvSpPr>
          <p:nvPr/>
        </p:nvSpPr>
        <p:spPr>
          <a:xfrm>
            <a:off x="11511783" y="6476938"/>
            <a:ext cx="679981" cy="24622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600" dirty="0" smtClean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6</a:t>
            </a:r>
            <a:endParaRPr lang="ru-RU" sz="1600" dirty="0">
              <a:solidFill>
                <a:srgbClr val="1F497D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97268B23-174B-4E65-85BD-A746C605A085}"/>
              </a:ext>
            </a:extLst>
          </p:cNvPr>
          <p:cNvCxnSpPr>
            <a:cxnSpLocks/>
          </p:cNvCxnSpPr>
          <p:nvPr/>
        </p:nvCxnSpPr>
        <p:spPr>
          <a:xfrm>
            <a:off x="4079875" y="2901462"/>
            <a:ext cx="13853" cy="314004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 bwMode="auto">
          <a:xfrm>
            <a:off x="4257280" y="1445871"/>
            <a:ext cx="3706419" cy="456605"/>
          </a:xfrm>
          <a:prstGeom prst="rect">
            <a:avLst/>
          </a:prstGeom>
          <a:solidFill>
            <a:schemeClr val="bg1"/>
          </a:solidFill>
          <a:ln w="19050">
            <a:solidFill>
              <a:srgbClr val="1F497D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pc="13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РЕСПУБЛИКА БЕЛАРУСЬ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244345" y="1445870"/>
            <a:ext cx="3706419" cy="456605"/>
          </a:xfrm>
          <a:prstGeom prst="rect">
            <a:avLst/>
          </a:prstGeom>
          <a:solidFill>
            <a:schemeClr val="bg1"/>
          </a:solidFill>
          <a:ln w="19050">
            <a:solidFill>
              <a:srgbClr val="1F497D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pc="13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РЕСПУБЛИКА УЗБЕКИСТАН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9" r="10716"/>
          <a:stretch/>
        </p:blipFill>
        <p:spPr>
          <a:xfrm>
            <a:off x="5116987" y="930859"/>
            <a:ext cx="615597" cy="411360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74" y="924326"/>
            <a:ext cx="835785" cy="41789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9" r="10716"/>
          <a:stretch/>
        </p:blipFill>
        <p:spPr>
          <a:xfrm>
            <a:off x="9038846" y="941984"/>
            <a:ext cx="615597" cy="411360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379" y="931475"/>
            <a:ext cx="730212" cy="410744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 bwMode="auto">
          <a:xfrm>
            <a:off x="4360655" y="2110537"/>
            <a:ext cx="3499668" cy="667832"/>
          </a:xfrm>
          <a:prstGeom prst="rect">
            <a:avLst/>
          </a:prstGeom>
          <a:solidFill>
            <a:schemeClr val="bg1"/>
          </a:solidFill>
          <a:ln>
            <a:solidFill>
              <a:srgbClr val="558ED5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 defTabSz="1219170"/>
            <a:r>
              <a:rPr lang="ru-RU" sz="120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Меморандум о техническом сотрудничестве между Федеральным казначейством и Минфином Республики Беларусь</a:t>
            </a:r>
            <a:endParaRPr lang="ru-RU" sz="12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8346662" y="2110537"/>
            <a:ext cx="3499668" cy="667832"/>
          </a:xfrm>
          <a:prstGeom prst="rect">
            <a:avLst/>
          </a:prstGeom>
          <a:solidFill>
            <a:schemeClr val="bg1"/>
          </a:solidFill>
          <a:ln>
            <a:solidFill>
              <a:srgbClr val="558ED5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 defTabSz="1219170"/>
            <a:r>
              <a:rPr lang="ru-RU" sz="12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Меморандум о техническом сотрудничестве между Федеральным казначейством </a:t>
            </a:r>
            <a:br>
              <a:rPr lang="ru-RU" sz="12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ru-RU" sz="12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 Минфином Республики Узбекистан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97268B23-174B-4E65-85BD-A746C605A085}"/>
              </a:ext>
            </a:extLst>
          </p:cNvPr>
          <p:cNvCxnSpPr>
            <a:cxnSpLocks/>
          </p:cNvCxnSpPr>
          <p:nvPr/>
        </p:nvCxnSpPr>
        <p:spPr>
          <a:xfrm>
            <a:off x="8112125" y="2901462"/>
            <a:ext cx="0" cy="314004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0ECE0C1-5BD0-42E6-A32E-96EB32A309D0}"/>
              </a:ext>
            </a:extLst>
          </p:cNvPr>
          <p:cNvSpPr txBox="1"/>
          <p:nvPr/>
        </p:nvSpPr>
        <p:spPr>
          <a:xfrm>
            <a:off x="8194691" y="2927836"/>
            <a:ext cx="3891329" cy="2852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354" algn="just" defTabSz="2024416">
              <a:spcAft>
                <a:spcPts val="400"/>
              </a:spcAft>
              <a:tabLst>
                <a:tab pos="449263" algn="l"/>
                <a:tab pos="803275" algn="l"/>
              </a:tabLst>
              <a:defRPr/>
            </a:pPr>
            <a:r>
              <a:rPr lang="ru-RU" sz="1200" b="1" spc="-20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Меморандумом установлено осуществление сотрудничества по вопросам</a:t>
            </a:r>
          </a:p>
          <a:p>
            <a:pPr marL="360363" marR="3354" indent="-198438" algn="just" defTabSz="2024416">
              <a:spcAft>
                <a:spcPts val="400"/>
              </a:spcAft>
              <a:buFont typeface="Wingdings" panose="05000000000000000000" pitchFamily="2" charset="2"/>
              <a:buChar char="ü"/>
              <a:tabLst>
                <a:tab pos="449263" algn="l"/>
                <a:tab pos="803275" algn="l"/>
              </a:tabLst>
              <a:defRPr/>
            </a:pPr>
            <a:r>
              <a:rPr lang="ru-RU" sz="1200" spc="-20" dirty="0">
                <a:latin typeface="Segoe UI Light" panose="020B0502040204020203" pitchFamily="34" charset="0"/>
                <a:cs typeface="Segoe UI Light" panose="020B0502040204020203" pitchFamily="34" charset="0"/>
              </a:rPr>
              <a:t>осуществления контроля (надзора) за аудиторской деятельностью</a:t>
            </a:r>
          </a:p>
          <a:p>
            <a:pPr marL="360363" marR="3354" indent="-198438" algn="just" defTabSz="2024416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49263" algn="l"/>
                <a:tab pos="803275" algn="l"/>
              </a:tabLst>
              <a:defRPr/>
            </a:pPr>
            <a:r>
              <a:rPr lang="ru-RU" sz="1200" spc="-20" dirty="0">
                <a:latin typeface="Segoe UI Light" panose="020B0502040204020203" pitchFamily="34" charset="0"/>
                <a:cs typeface="Segoe UI Light" panose="020B0502040204020203" pitchFamily="34" charset="0"/>
              </a:rPr>
              <a:t>осуществления контроля (надзора) в сфере ПОД/ФТ и ФРОМУ</a:t>
            </a:r>
          </a:p>
          <a:p>
            <a:pPr marR="3354" algn="just" defTabSz="2024416">
              <a:spcAft>
                <a:spcPts val="600"/>
              </a:spcAft>
              <a:tabLst>
                <a:tab pos="449263" algn="l"/>
                <a:tab pos="803275" algn="l"/>
              </a:tabLst>
              <a:defRPr/>
            </a:pPr>
            <a:r>
              <a:rPr lang="ru-RU" sz="1200" b="1" spc="-20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Утверждена </a:t>
            </a:r>
            <a:r>
              <a:rPr lang="ru-RU" sz="1200" spc="-20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Программа сотрудничества в области государственного контроля (надзора) за аудиторской деятельностью</a:t>
            </a:r>
          </a:p>
          <a:p>
            <a:pPr marR="3354" algn="just" defTabSz="2024416">
              <a:spcAft>
                <a:spcPts val="400"/>
              </a:spcAft>
              <a:tabLst>
                <a:tab pos="449263" algn="l"/>
                <a:tab pos="803275" algn="l"/>
              </a:tabLst>
              <a:defRPr/>
            </a:pPr>
            <a:r>
              <a:rPr lang="ru-RU" sz="1200" b="1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Осуществляется</a:t>
            </a:r>
          </a:p>
          <a:p>
            <a:pPr marL="360363" marR="3354" indent="-198438" algn="just" defTabSz="2024416">
              <a:spcAft>
                <a:spcPts val="400"/>
              </a:spcAft>
              <a:buFont typeface="Wingdings" panose="05000000000000000000" pitchFamily="2" charset="2"/>
              <a:buChar char="ü"/>
              <a:tabLst>
                <a:tab pos="449263" algn="l"/>
                <a:tab pos="803275" algn="l"/>
              </a:tabLst>
              <a:defRPr/>
            </a:pPr>
            <a:r>
              <a:rPr lang="ru-RU" sz="1200" spc="-20" dirty="0">
                <a:latin typeface="Segoe UI Light" panose="020B0502040204020203" pitchFamily="34" charset="0"/>
                <a:cs typeface="Segoe UI Light" panose="020B0502040204020203" pitchFamily="34" charset="0"/>
              </a:rPr>
              <a:t>обмен опытом</a:t>
            </a:r>
          </a:p>
          <a:p>
            <a:pPr marL="360363" marR="3354" indent="-198438" algn="just" defTabSz="2024416">
              <a:spcAft>
                <a:spcPts val="400"/>
              </a:spcAft>
              <a:buFont typeface="Wingdings" panose="05000000000000000000" pitchFamily="2" charset="2"/>
              <a:buChar char="ü"/>
              <a:tabLst>
                <a:tab pos="449263" algn="l"/>
                <a:tab pos="803275" algn="l"/>
              </a:tabLst>
              <a:defRPr/>
            </a:pPr>
            <a:r>
              <a:rPr lang="ru-RU" sz="1200" spc="-20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проведение экспертных консультаций по вопросам надзора за аудиторской деятельностью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0ECE0C1-5BD0-42E6-A32E-96EB32A309D0}"/>
              </a:ext>
            </a:extLst>
          </p:cNvPr>
          <p:cNvSpPr txBox="1"/>
          <p:nvPr/>
        </p:nvSpPr>
        <p:spPr>
          <a:xfrm>
            <a:off x="4136084" y="2927836"/>
            <a:ext cx="3891329" cy="3113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354" algn="just" defTabSz="2024416">
              <a:spcAft>
                <a:spcPts val="600"/>
              </a:spcAft>
              <a:tabLst>
                <a:tab pos="449263" algn="l"/>
                <a:tab pos="803275" algn="l"/>
              </a:tabLst>
              <a:defRPr/>
            </a:pPr>
            <a:r>
              <a:rPr lang="ru-RU" sz="1200" b="1" spc="-20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Меморандумом установлено осуществление сотрудничества по вопросам </a:t>
            </a:r>
            <a:r>
              <a:rPr lang="ru-RU" sz="1200" spc="-20" dirty="0">
                <a:latin typeface="Segoe UI Light" panose="020B0502040204020203" pitchFamily="34" charset="0"/>
                <a:cs typeface="Segoe UI Light" panose="020B0502040204020203" pitchFamily="34" charset="0"/>
              </a:rPr>
              <a:t>осуществления контроля (надзора) за аудиторской деятельностью</a:t>
            </a:r>
          </a:p>
          <a:p>
            <a:pPr marR="3354" algn="just" defTabSz="2024416">
              <a:spcAft>
                <a:spcPts val="600"/>
              </a:spcAft>
              <a:tabLst>
                <a:tab pos="449263" algn="l"/>
                <a:tab pos="803275" algn="l"/>
              </a:tabLst>
              <a:defRPr/>
            </a:pPr>
            <a:r>
              <a:rPr lang="ru-RU" sz="1200" b="1" spc="-20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Утверждены</a:t>
            </a:r>
          </a:p>
          <a:p>
            <a:pPr marL="360363" marR="3354" indent="-198438" algn="just" defTabSz="2024416">
              <a:spcAft>
                <a:spcPts val="400"/>
              </a:spcAft>
              <a:buFont typeface="Wingdings" panose="05000000000000000000" pitchFamily="2" charset="2"/>
              <a:buChar char="ü"/>
              <a:tabLst>
                <a:tab pos="449263" algn="l"/>
                <a:tab pos="803275" algn="l"/>
              </a:tabLst>
              <a:defRPr/>
            </a:pPr>
            <a:r>
              <a:rPr lang="ru-RU" sz="1200" spc="-2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Порядок оперативного обмена надзорной информацией о деятельности аудиторских </a:t>
            </a:r>
          </a:p>
          <a:p>
            <a:pPr marL="360363" marR="3354" indent="-198438" algn="just" defTabSz="2024416">
              <a:spcAft>
                <a:spcPts val="400"/>
              </a:spcAft>
              <a:buFont typeface="Wingdings" panose="05000000000000000000" pitchFamily="2" charset="2"/>
              <a:buChar char="ü"/>
              <a:tabLst>
                <a:tab pos="449263" algn="l"/>
                <a:tab pos="803275" algn="l"/>
              </a:tabLst>
              <a:defRPr/>
            </a:pPr>
            <a:r>
              <a:rPr lang="ru-RU" sz="1200" spc="-2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Порядок планирования и проведения совместных проверок </a:t>
            </a:r>
          </a:p>
          <a:p>
            <a:pPr marL="360363" marR="3354" indent="-198438" algn="just" defTabSz="2024416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49263" algn="l"/>
                <a:tab pos="803275" algn="l"/>
              </a:tabLst>
              <a:defRPr/>
            </a:pPr>
            <a:r>
              <a:rPr lang="ru-RU" sz="1200" spc="-20" dirty="0">
                <a:latin typeface="Segoe UI Light" panose="020B0502040204020203" pitchFamily="34" charset="0"/>
                <a:cs typeface="Segoe UI Light" panose="020B0502040204020203" pitchFamily="34" charset="0"/>
              </a:rPr>
              <a:t>План проведения совместных проверок</a:t>
            </a:r>
          </a:p>
          <a:p>
            <a:pPr marR="3354" algn="just" defTabSz="2024416">
              <a:spcAft>
                <a:spcPts val="400"/>
              </a:spcAft>
              <a:tabLst>
                <a:tab pos="449263" algn="l"/>
                <a:tab pos="803275" algn="l"/>
              </a:tabLst>
              <a:defRPr/>
            </a:pPr>
            <a:r>
              <a:rPr lang="ru-RU" sz="1200" b="1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Осуществляется </a:t>
            </a:r>
          </a:p>
          <a:p>
            <a:pPr marL="360363" marR="3354" indent="-198438" algn="just" defTabSz="2024416">
              <a:spcAft>
                <a:spcPts val="400"/>
              </a:spcAft>
              <a:buFont typeface="Wingdings" panose="05000000000000000000" pitchFamily="2" charset="2"/>
              <a:buChar char="ü"/>
              <a:tabLst>
                <a:tab pos="449263" algn="l"/>
                <a:tab pos="803275" algn="l"/>
              </a:tabLst>
              <a:defRPr/>
            </a:pPr>
            <a:r>
              <a:rPr lang="ru-RU" sz="1200" spc="-20" dirty="0">
                <a:latin typeface="Segoe UI Light" panose="020B0502040204020203" pitchFamily="34" charset="0"/>
                <a:cs typeface="Segoe UI Light" panose="020B0502040204020203" pitchFamily="34" charset="0"/>
              </a:rPr>
              <a:t>обмен опытом и информацией о результатах проверок</a:t>
            </a:r>
          </a:p>
          <a:p>
            <a:pPr marL="360363" marR="3354" indent="-198438" algn="just" defTabSz="2024416">
              <a:spcAft>
                <a:spcPts val="400"/>
              </a:spcAft>
              <a:buFont typeface="Wingdings" panose="05000000000000000000" pitchFamily="2" charset="2"/>
              <a:buChar char="ü"/>
              <a:tabLst>
                <a:tab pos="449263" algn="l"/>
                <a:tab pos="803275" algn="l"/>
              </a:tabLst>
              <a:defRPr/>
            </a:pPr>
            <a:r>
              <a:rPr lang="ru-RU" sz="1200" spc="-20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проведение экспертных консультаций по вопросам надзора за аудиторской деятельностью</a:t>
            </a: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291471" y="1445869"/>
            <a:ext cx="3706419" cy="456605"/>
          </a:xfrm>
          <a:prstGeom prst="rect">
            <a:avLst/>
          </a:prstGeom>
          <a:solidFill>
            <a:schemeClr val="bg1"/>
          </a:solidFill>
          <a:ln w="19050">
            <a:solidFill>
              <a:srgbClr val="1F497D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pc="13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ЕВРАЗИЙСКИЙ ЭКОНОМИЧЕСКИЙ СОЮЗ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9" r="10716"/>
          <a:stretch/>
        </p:blipFill>
        <p:spPr>
          <a:xfrm>
            <a:off x="1199050" y="934835"/>
            <a:ext cx="615597" cy="411360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445" y="929573"/>
            <a:ext cx="705730" cy="454865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 bwMode="auto">
          <a:xfrm>
            <a:off x="394846" y="2108792"/>
            <a:ext cx="3499668" cy="667832"/>
          </a:xfrm>
          <a:prstGeom prst="rect">
            <a:avLst/>
          </a:prstGeom>
          <a:solidFill>
            <a:schemeClr val="bg1"/>
          </a:solidFill>
          <a:ln>
            <a:solidFill>
              <a:srgbClr val="558ED5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anchor="ctr"/>
          <a:lstStyle/>
          <a:p>
            <a:pPr algn="ctr" defTabSz="1219170"/>
            <a:r>
              <a:rPr lang="ru-RU" sz="12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Соглашение об осуществлении аудиторской деятельности в рамках Евразийского экономического союза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0ECE0C1-5BD0-42E6-A32E-96EB32A309D0}"/>
              </a:ext>
            </a:extLst>
          </p:cNvPr>
          <p:cNvSpPr txBox="1"/>
          <p:nvPr/>
        </p:nvSpPr>
        <p:spPr>
          <a:xfrm>
            <a:off x="146262" y="2927837"/>
            <a:ext cx="3891329" cy="2959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354" algn="just" defTabSz="2024416">
              <a:spcAft>
                <a:spcPts val="400"/>
              </a:spcAft>
              <a:tabLst>
                <a:tab pos="449263" algn="l"/>
                <a:tab pos="803275" algn="l"/>
              </a:tabLst>
              <a:defRPr/>
            </a:pPr>
            <a:r>
              <a:rPr lang="ru-RU" sz="1200" b="1" spc="-20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Соглашение</a:t>
            </a:r>
          </a:p>
          <a:p>
            <a:pPr marL="360363" marR="3354" indent="-198438" algn="just" defTabSz="2024416">
              <a:spcAft>
                <a:spcPts val="400"/>
              </a:spcAft>
              <a:buFont typeface="Wingdings" panose="05000000000000000000" pitchFamily="2" charset="2"/>
              <a:buChar char="ü"/>
              <a:tabLst>
                <a:tab pos="449263" algn="l"/>
                <a:tab pos="803275" algn="l"/>
              </a:tabLst>
              <a:defRPr/>
            </a:pPr>
            <a:r>
              <a:rPr lang="ru-RU" sz="1200" spc="-20" dirty="0">
                <a:latin typeface="Segoe UI Light" panose="020B0502040204020203" pitchFamily="34" charset="0"/>
                <a:cs typeface="Segoe UI Light" panose="020B0502040204020203" pitchFamily="34" charset="0"/>
              </a:rPr>
              <a:t>регулирует отношения, связанные с обеспечением допуска аудиторских организаций, индивидуальных аудиторов (аудиторов) одного государства-члена к осуществлению аудиторской деятельности в других государствах-членах</a:t>
            </a:r>
          </a:p>
          <a:p>
            <a:pPr marL="360363" marR="3354" indent="-198438" algn="just" defTabSz="2024416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49263" algn="l"/>
                <a:tab pos="803275" algn="l"/>
              </a:tabLst>
              <a:defRPr/>
            </a:pPr>
            <a:r>
              <a:rPr lang="ru-RU" sz="1200" spc="-20" dirty="0">
                <a:latin typeface="Segoe UI Light" panose="020B0502040204020203" pitchFamily="34" charset="0"/>
                <a:cs typeface="Segoe UI Light" panose="020B0502040204020203" pitchFamily="34" charset="0"/>
              </a:rPr>
              <a:t>определяет единые подходы к осуществлению и регулированию аудиторской деятельности в государствах-членах ЕАЭС</a:t>
            </a:r>
          </a:p>
          <a:p>
            <a:pPr marR="3354" algn="just" defTabSz="2024416">
              <a:spcAft>
                <a:spcPts val="400"/>
              </a:spcAft>
              <a:tabLst>
                <a:tab pos="449263" algn="l"/>
                <a:tab pos="803275" algn="l"/>
              </a:tabLst>
              <a:defRPr/>
            </a:pPr>
            <a:r>
              <a:rPr lang="ru-RU" sz="1200" b="1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Осуществляется участие в разработке</a:t>
            </a:r>
          </a:p>
          <a:p>
            <a:pPr marL="360363" marR="3354" indent="-198438" algn="just" defTabSz="2024416">
              <a:spcAft>
                <a:spcPts val="400"/>
              </a:spcAft>
              <a:buFont typeface="Wingdings" panose="05000000000000000000" pitchFamily="2" charset="2"/>
              <a:buChar char="ü"/>
              <a:tabLst>
                <a:tab pos="449263" algn="l"/>
                <a:tab pos="803275" algn="l"/>
              </a:tabLst>
              <a:defRPr/>
            </a:pPr>
            <a:r>
              <a:rPr lang="ru-RU" sz="1200" spc="-20" dirty="0">
                <a:latin typeface="Segoe UI Light" panose="020B0502040204020203" pitchFamily="34" charset="0"/>
                <a:cs typeface="Segoe UI Light" panose="020B0502040204020203" pitchFamily="34" charset="0"/>
              </a:rPr>
              <a:t>правоустанавливающих документов</a:t>
            </a:r>
          </a:p>
          <a:p>
            <a:pPr marL="360363" marR="3354" indent="-198438" algn="just" defTabSz="2024416">
              <a:spcAft>
                <a:spcPts val="400"/>
              </a:spcAft>
              <a:buFont typeface="Wingdings" panose="05000000000000000000" pitchFamily="2" charset="2"/>
              <a:buChar char="ü"/>
              <a:tabLst>
                <a:tab pos="449263" algn="l"/>
                <a:tab pos="803275" algn="l"/>
              </a:tabLst>
              <a:defRPr/>
            </a:pPr>
            <a:r>
              <a:rPr lang="ru-RU" sz="1200" spc="-20" dirty="0">
                <a:latin typeface="Segoe UI Light" panose="020B0502040204020203" pitchFamily="34" charset="0"/>
                <a:cs typeface="Segoe UI Light" panose="020B0502040204020203" pitchFamily="34" charset="0"/>
              </a:rPr>
              <a:t>Соглашения о порядке взаимодействия органов государств-членов ЕАЭС в сфере аудиторской деятельности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F13D0F-A63F-4C37-5306-D546EEF7CE2B}"/>
              </a:ext>
            </a:extLst>
          </p:cNvPr>
          <p:cNvSpPr txBox="1"/>
          <p:nvPr/>
        </p:nvSpPr>
        <p:spPr>
          <a:xfrm>
            <a:off x="2024174" y="6168206"/>
            <a:ext cx="9291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354" algn="just" defTabSz="2024416">
              <a:spcAft>
                <a:spcPts val="400"/>
              </a:spcAft>
              <a:tabLst>
                <a:tab pos="449263" algn="l"/>
                <a:tab pos="803275" algn="l"/>
              </a:tabLst>
              <a:defRPr/>
            </a:pPr>
            <a:r>
              <a:rPr lang="ru-RU" sz="1200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Оказана нормативно-правовая и методическая поддержка </a:t>
            </a:r>
            <a:r>
              <a:rPr lang="ru-RU" sz="1200" b="1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Киргизии</a:t>
            </a:r>
            <a:r>
              <a:rPr lang="ru-RU" sz="1200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в рамках прохождения </a:t>
            </a:r>
            <a:r>
              <a:rPr lang="en-US" sz="1200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III</a:t>
            </a:r>
            <a:r>
              <a:rPr lang="ru-RU" sz="1200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-го </a:t>
            </a:r>
            <a:r>
              <a:rPr lang="ru-RU" sz="1200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раунда оценки национальных «антиотмывочных» систем по обновленной методологии Группы разработки финансовых мер борьбы с отмыванием денег (ФАТФ)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2862" y="6177207"/>
            <a:ext cx="696446" cy="422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9" r="10716"/>
          <a:stretch/>
        </p:blipFill>
        <p:spPr>
          <a:xfrm>
            <a:off x="555310" y="6188015"/>
            <a:ext cx="656022" cy="411360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64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ject 2">
            <a:extLst>
              <a:ext uri="{FF2B5EF4-FFF2-40B4-BE49-F238E27FC236}">
                <a16:creationId xmlns:a16="http://schemas.microsoft.com/office/drawing/2014/main" xmlns="" id="{5B18A36C-A304-4C91-856D-493F17EA7DB3}"/>
              </a:ext>
            </a:extLst>
          </p:cNvPr>
          <p:cNvSpPr/>
          <p:nvPr/>
        </p:nvSpPr>
        <p:spPr>
          <a:xfrm flipV="1">
            <a:off x="0" y="255036"/>
            <a:ext cx="12192000" cy="674353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ysClr val="window" lastClr="FFFFFF">
                <a:lumMod val="85000"/>
              </a:sysClr>
            </a:solidFill>
          </a:ln>
        </p:spPr>
        <p:txBody>
          <a:bodyPr wrap="square" lIns="0" tIns="0" rIns="0" bIns="0" rtlCol="0"/>
          <a:lstStyle/>
          <a:p>
            <a:pPr defTabSz="1932384">
              <a:defRPr/>
            </a:pPr>
            <a:endParaRPr sz="3808" kern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Заголовок 2">
            <a:extLst>
              <a:ext uri="{FF2B5EF4-FFF2-40B4-BE49-F238E27FC236}">
                <a16:creationId xmlns:a16="http://schemas.microsoft.com/office/drawing/2014/main" xmlns="" id="{EE8DE1B9-5969-410A-B932-6544C5B87BD3}"/>
              </a:ext>
            </a:extLst>
          </p:cNvPr>
          <p:cNvSpPr txBox="1">
            <a:spLocks/>
          </p:cNvSpPr>
          <p:nvPr/>
        </p:nvSpPr>
        <p:spPr>
          <a:xfrm>
            <a:off x="3152948" y="196938"/>
            <a:ext cx="900615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2329" b="1" i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>
              <a:defRPr/>
            </a:pPr>
            <a:r>
              <a:rPr lang="ru-RU" sz="1950" b="0" kern="0" dirty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Деятельность регуляторов (контрольных органов) </a:t>
            </a:r>
          </a:p>
          <a:p>
            <a:pPr defTabSz="914400">
              <a:defRPr/>
            </a:pPr>
            <a:r>
              <a:rPr lang="ru-RU" sz="1950" b="0" kern="0" dirty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аудиторской деятельности</a:t>
            </a:r>
          </a:p>
        </p:txBody>
      </p:sp>
      <p:sp>
        <p:nvSpPr>
          <p:cNvPr id="41" name="Номер слайда 1">
            <a:extLst>
              <a:ext uri="{FF2B5EF4-FFF2-40B4-BE49-F238E27FC236}">
                <a16:creationId xmlns:a16="http://schemas.microsoft.com/office/drawing/2014/main" xmlns="" id="{F4FEAE4B-0E70-4698-946E-41E4B726691D}"/>
              </a:ext>
            </a:extLst>
          </p:cNvPr>
          <p:cNvSpPr txBox="1">
            <a:spLocks/>
          </p:cNvSpPr>
          <p:nvPr/>
        </p:nvSpPr>
        <p:spPr>
          <a:xfrm>
            <a:off x="11479126" y="6495936"/>
            <a:ext cx="679981" cy="24622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600" dirty="0" smtClean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</a:t>
            </a:r>
            <a:endParaRPr lang="ru-RU" sz="1600" dirty="0">
              <a:solidFill>
                <a:srgbClr val="1F497D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A3F6891F-087D-4BF7-951C-DBA6D57B4E9E}"/>
              </a:ext>
            </a:extLst>
          </p:cNvPr>
          <p:cNvSpPr txBox="1"/>
          <p:nvPr/>
        </p:nvSpPr>
        <p:spPr>
          <a:xfrm>
            <a:off x="389940" y="1086790"/>
            <a:ext cx="11488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4472C4">
                    <a:lumMod val="75000"/>
                  </a:srgb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ОСНОВНЫЕ СТАТИСТИЧЕСКИЕ ПОКАЗАТЕЛИ РЕГУЛЯТОРОВ (КОНТРОЛЬНЫХ ОРГАНОВ) АУДИТОРСКОЙ ДЕЯТЕЛЬНОСТИ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7651" y="6216372"/>
            <a:ext cx="11641466" cy="57451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200"/>
              </a:spcAft>
              <a:defRPr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</a:rPr>
              <a:t>* </a:t>
            </a:r>
            <a:r>
              <a:rPr lang="ru-RU" sz="9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соответствии с КоАП РФ (ст. 19.4.1 - воспрепятствование законной деятельности органа контроля, ст. 19.7 - предоставление информации в неполном объеме или искаженном виде)</a:t>
            </a:r>
          </a:p>
          <a:p>
            <a:pPr algn="just">
              <a:spcAft>
                <a:spcPts val="200"/>
              </a:spcAft>
              <a:defRPr/>
            </a:pPr>
            <a:r>
              <a:rPr lang="ru-RU" sz="9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** Из них 25 млн. долл.  - самый большой единовременный штраф в истории </a:t>
            </a:r>
            <a:r>
              <a:rPr lang="en-US" sz="9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PCAOB</a:t>
            </a:r>
            <a:r>
              <a:rPr lang="ru-RU" sz="9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наложен на </a:t>
            </a:r>
            <a:r>
              <a:rPr lang="en-US" sz="900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KPMG</a:t>
            </a:r>
            <a:endParaRPr lang="ru-RU" sz="9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71450" indent="-171450" algn="just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endParaRPr lang="ru-RU" sz="900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996845"/>
              </p:ext>
            </p:extLst>
          </p:nvPr>
        </p:nvGraphicFramePr>
        <p:xfrm>
          <a:off x="661851" y="1604483"/>
          <a:ext cx="11157266" cy="40046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15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37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63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44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7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171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9123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33519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36480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Показатель</a:t>
                      </a:r>
                      <a:endParaRPr lang="ru-RU" sz="10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R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0" algn="ctr" defTabSz="914400" rtl="0" eaLnBrk="1" fontAlgn="ctr" latinLnBrk="0" hangingPunct="1"/>
                      <a:endParaRPr lang="ru-RU" sz="10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0" algn="ctr" defTabSz="914400" rtl="0" eaLnBrk="1" fontAlgn="ctr" latinLnBrk="0" hangingPunct="1"/>
                      <a:endParaRPr lang="ru-RU" sz="10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1000" b="1" u="none" strike="noStrik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Treasury</a:t>
                      </a:r>
                      <a:r>
                        <a:rPr lang="ru-RU" sz="1000" b="1" u="none" strike="noStrik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en-US" sz="1000" b="1" u="none" strike="noStrik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of </a:t>
                      </a:r>
                      <a:r>
                        <a:rPr lang="en-US" sz="10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Russia</a:t>
                      </a:r>
                      <a:r>
                        <a:rPr lang="en-US" sz="1000" b="1" u="none" strike="noStrike" kern="1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r>
                        <a:rPr lang="ru-RU" sz="10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ru-RU" sz="10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ru-RU" sz="10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(Россия)</a:t>
                      </a:r>
                      <a:endParaRPr lang="ru-RU" sz="10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0" algn="ctr" defTabSz="914400" rtl="0" eaLnBrk="1" fontAlgn="ctr" latinLnBrk="0" hangingPunct="1"/>
                      <a:endParaRPr lang="ru-RU" sz="10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0" algn="ctr" defTabSz="914400" rtl="0" eaLnBrk="1" fontAlgn="ctr" latinLnBrk="0" hangingPunct="1"/>
                      <a:endParaRPr lang="ru-RU" sz="10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10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PCAOB</a:t>
                      </a:r>
                      <a:br>
                        <a:rPr lang="en-US" sz="10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n-US" sz="10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</a:t>
                      </a:r>
                      <a:r>
                        <a:rPr lang="ru-RU" sz="10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США)</a:t>
                      </a:r>
                      <a:endParaRPr lang="ru-RU" sz="10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0" algn="ctr" defTabSz="914400" rtl="0" eaLnBrk="1" fontAlgn="ctr" latinLnBrk="0" hangingPunct="1"/>
                      <a:endParaRPr lang="ru-RU" sz="10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0" algn="ctr" defTabSz="914400" rtl="0" eaLnBrk="1" fontAlgn="ctr" latinLnBrk="0" hangingPunct="1"/>
                      <a:endParaRPr lang="ru-RU" sz="10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10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AFRC</a:t>
                      </a:r>
                      <a:br>
                        <a:rPr lang="en-US" sz="10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n-US" sz="10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</a:t>
                      </a:r>
                      <a:r>
                        <a:rPr lang="ru-RU" sz="10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Гонконг)</a:t>
                      </a:r>
                      <a:endParaRPr lang="ru-RU" sz="10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0" algn="ctr" defTabSz="914400" rtl="0" eaLnBrk="1" fontAlgn="ctr" latinLnBrk="0" hangingPunct="1"/>
                      <a:endParaRPr lang="ru-RU" sz="10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0" algn="ctr" defTabSz="914400" rtl="0" eaLnBrk="1" fontAlgn="ctr" latinLnBrk="0" hangingPunct="1"/>
                      <a:endParaRPr lang="ru-RU" sz="10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10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CPAB</a:t>
                      </a:r>
                      <a:br>
                        <a:rPr lang="en-US" sz="10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n-US" sz="10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</a:t>
                      </a:r>
                      <a:r>
                        <a:rPr lang="ru-RU" sz="10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Канада)</a:t>
                      </a:r>
                      <a:endParaRPr lang="ru-RU" sz="10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0" algn="ctr" defTabSz="914400" rtl="0" eaLnBrk="1" fontAlgn="ctr" latinLnBrk="0" hangingPunct="1"/>
                      <a:endParaRPr lang="ru-RU" sz="10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0" algn="ctr" defTabSz="914400" rtl="0" eaLnBrk="1" fontAlgn="ctr" latinLnBrk="0" hangingPunct="1"/>
                      <a:endParaRPr lang="ru-RU" sz="10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10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br>
                        <a:rPr lang="en-US" sz="10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n-US" sz="10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</a:t>
                      </a:r>
                      <a:r>
                        <a:rPr lang="ru-RU" sz="10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Япония)</a:t>
                      </a:r>
                      <a:endParaRPr lang="ru-RU" sz="10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0" algn="ctr" defTabSz="914400" rtl="0" eaLnBrk="1" fontAlgn="ctr" latinLnBrk="0" hangingPunct="1"/>
                      <a:endParaRPr lang="ru-RU" sz="10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0" algn="ctr" defTabSz="914400" rtl="0" eaLnBrk="1" fontAlgn="ctr" latinLnBrk="0" hangingPunct="1"/>
                      <a:endParaRPr lang="ru-RU" sz="10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10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AFM</a:t>
                      </a:r>
                      <a:br>
                        <a:rPr lang="en-US" sz="10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n-US" sz="10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</a:t>
                      </a:r>
                      <a:r>
                        <a:rPr lang="ru-RU" sz="10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Нидерланды)</a:t>
                      </a:r>
                      <a:endParaRPr lang="ru-RU" sz="10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0" algn="ctr" defTabSz="914400" rtl="0" eaLnBrk="1" fontAlgn="ctr" latinLnBrk="0" hangingPunct="1"/>
                      <a:endParaRPr lang="ru-RU" sz="10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0" algn="ctr" defTabSz="914400" rtl="0" eaLnBrk="1" fontAlgn="ctr" latinLnBrk="0" hangingPunct="1"/>
                      <a:endParaRPr lang="ru-RU" sz="1000" b="1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10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APAS</a:t>
                      </a:r>
                      <a:br>
                        <a:rPr lang="en-US" sz="10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n-US" sz="10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(</a:t>
                      </a:r>
                      <a:r>
                        <a:rPr lang="ru-RU" sz="1000" b="1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Германия)</a:t>
                      </a:r>
                      <a:endParaRPr lang="ru-RU" sz="10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1206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ru-RU" sz="11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Количество зарегистрированных АО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R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 </a:t>
                      </a:r>
                      <a:r>
                        <a:rPr lang="en-US" sz="11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200</a:t>
                      </a:r>
                      <a:endParaRPr lang="ru-RU" sz="800" b="0" i="1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1 496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1923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245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229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958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6451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ru-RU" sz="11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Количество подконтрольных АО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R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179</a:t>
                      </a:r>
                      <a:endParaRPr lang="ru-RU" sz="900" b="0" i="1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179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0547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ru-RU" sz="11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Количество проверок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R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176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230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326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62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183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25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0547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ru-RU" sz="11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Проанализировано АЗ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R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900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130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0547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ru-RU" sz="11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Выявлено нарушений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R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11 563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357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0547">
                <a:tc>
                  <a:txBody>
                    <a:bodyPr/>
                    <a:lstStyle/>
                    <a:p>
                      <a:pPr marL="36000" algn="l" rtl="0" fontAlgn="ctr"/>
                      <a:r>
                        <a:rPr lang="ru-RU" sz="11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Наложено штрафов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R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36,5 тыс. руб.*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38,6 млн. долл.**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1.7 млн. гонконгских долл.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-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 Light" panose="020B0502040204020203" pitchFamily="34" charset="0"/>
                        <a:ea typeface="+mn-ea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59,4 млн.</a:t>
                      </a:r>
                      <a:r>
                        <a:rPr lang="ru-RU" sz="1100" u="none" strike="noStrike" baseline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иен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13,7</a:t>
                      </a:r>
                      <a:r>
                        <a:rPr lang="ru-RU" sz="1100" u="none" strike="noStrike" baseline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млн. евро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800 тыс.</a:t>
                      </a:r>
                      <a:r>
                        <a:rPr lang="ru-RU" sz="1100" u="none" strike="noStrike" baseline="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евро.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7092" marR="7092" marT="7092" marB="0" anchor="ctr">
                    <a:lnL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9" r="10716"/>
          <a:stretch/>
        </p:blipFill>
        <p:spPr>
          <a:xfrm>
            <a:off x="3536637" y="1829158"/>
            <a:ext cx="677879" cy="411360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Рисунок 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347" y="1829158"/>
            <a:ext cx="615600" cy="410400"/>
          </a:xfrm>
          <a:prstGeom prst="rect">
            <a:avLst/>
          </a:prstGeom>
        </p:spPr>
      </p:pic>
      <p:pic>
        <p:nvPicPr>
          <p:cNvPr id="12" name="Рисунок 11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695" y="1830119"/>
            <a:ext cx="615600" cy="410399"/>
          </a:xfrm>
          <a:prstGeom prst="rect">
            <a:avLst/>
          </a:prstGeom>
        </p:spPr>
      </p:pic>
      <p:pic>
        <p:nvPicPr>
          <p:cNvPr id="15" name="Рисунок 1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27" y="1830118"/>
            <a:ext cx="731973" cy="410400"/>
          </a:xfrm>
          <a:prstGeom prst="rect">
            <a:avLst/>
          </a:prstGeom>
        </p:spPr>
      </p:pic>
      <p:pic>
        <p:nvPicPr>
          <p:cNvPr id="16" name="Рисунок 15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" t="12458" r="5244" b="15957"/>
          <a:stretch/>
        </p:blipFill>
        <p:spPr>
          <a:xfrm>
            <a:off x="9607281" y="1829158"/>
            <a:ext cx="615600" cy="410400"/>
          </a:xfrm>
          <a:prstGeom prst="rect">
            <a:avLst/>
          </a:prstGeom>
        </p:spPr>
      </p:pic>
      <p:pic>
        <p:nvPicPr>
          <p:cNvPr id="17" name="Рисунок 16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426" y="1829158"/>
            <a:ext cx="644656" cy="410400"/>
          </a:xfrm>
          <a:prstGeom prst="rect">
            <a:avLst/>
          </a:prstGeom>
        </p:spPr>
      </p:pic>
      <p:pic>
        <p:nvPicPr>
          <p:cNvPr id="1026" name="Picture 2" descr="https://avatars.mds.yandex.net/get-entity_search/2331613/488676405/S600xU_2x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421" y="1829158"/>
            <a:ext cx="615969" cy="41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37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object 2">
            <a:extLst>
              <a:ext uri="{FF2B5EF4-FFF2-40B4-BE49-F238E27FC236}">
                <a16:creationId xmlns:a16="http://schemas.microsoft.com/office/drawing/2014/main" xmlns="" id="{5B18A36C-A304-4C91-856D-493F17EA7DB3}"/>
              </a:ext>
            </a:extLst>
          </p:cNvPr>
          <p:cNvSpPr/>
          <p:nvPr/>
        </p:nvSpPr>
        <p:spPr>
          <a:xfrm flipV="1">
            <a:off x="2526875" y="182910"/>
            <a:ext cx="12192000" cy="374629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ysClr val="window" lastClr="FFFFFF">
                <a:lumMod val="85000"/>
              </a:sysClr>
            </a:solidFill>
          </a:ln>
        </p:spPr>
        <p:txBody>
          <a:bodyPr wrap="square" lIns="0" tIns="0" rIns="0" bIns="0" rtlCol="0"/>
          <a:lstStyle/>
          <a:p>
            <a:pPr defTabSz="1932384">
              <a:defRPr/>
            </a:pPr>
            <a:endParaRPr sz="3808" kern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5227438" y="72737"/>
            <a:ext cx="6790873" cy="49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000" kern="0" dirty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Контроль за аудиторской деятельностью в Китае</a:t>
            </a: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xmlns="" id="{D7CEDA09-ABC2-4C53-899E-7B78607DF1F0}"/>
              </a:ext>
            </a:extLst>
          </p:cNvPr>
          <p:cNvSpPr txBox="1">
            <a:spLocks/>
          </p:cNvSpPr>
          <p:nvPr/>
        </p:nvSpPr>
        <p:spPr>
          <a:xfrm>
            <a:off x="11512019" y="6536924"/>
            <a:ext cx="679981" cy="24622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1600" dirty="0" smtClean="0">
                <a:solidFill>
                  <a:srgbClr val="1F497D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</a:t>
            </a:r>
            <a:endParaRPr lang="ru-RU" sz="1600" dirty="0">
              <a:solidFill>
                <a:srgbClr val="1F497D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353" y="672375"/>
            <a:ext cx="848592" cy="5655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98E729F-34F6-6761-8373-D126D8E4C4A2}"/>
              </a:ext>
            </a:extLst>
          </p:cNvPr>
          <p:cNvSpPr txBox="1"/>
          <p:nvPr/>
        </p:nvSpPr>
        <p:spPr>
          <a:xfrm>
            <a:off x="1353609" y="2426113"/>
            <a:ext cx="445289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R="3354" algn="ctr" defTabSz="2024416">
              <a:defRPr/>
            </a:pPr>
            <a:r>
              <a:rPr lang="ru-RU" sz="1200" b="1" spc="13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Министерство </a:t>
            </a:r>
            <a:r>
              <a:rPr lang="ru-RU" sz="1200" b="1" spc="13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финансов</a:t>
            </a:r>
            <a:endParaRPr lang="ru-RU" sz="1200" spc="13" dirty="0">
              <a:solidFill>
                <a:srgbClr val="11437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150C010-C1E4-35BD-C8F2-0D79A1FD26AB}"/>
              </a:ext>
            </a:extLst>
          </p:cNvPr>
          <p:cNvSpPr txBox="1"/>
          <p:nvPr/>
        </p:nvSpPr>
        <p:spPr>
          <a:xfrm>
            <a:off x="6341482" y="2425783"/>
            <a:ext cx="445289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R="3354" algn="ctr" defTabSz="2024416">
              <a:defRPr/>
            </a:pPr>
            <a:r>
              <a:rPr lang="ru-RU" sz="1200" b="1" spc="13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Китайская ассоциация дипломированных </a:t>
            </a:r>
            <a:r>
              <a:rPr lang="ru-RU" sz="1200" b="1" spc="13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бухгалтеров </a:t>
            </a:r>
            <a:r>
              <a:rPr lang="en-US" sz="1200" b="1" spc="13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CICPA</a:t>
            </a:r>
            <a:endParaRPr lang="ru-RU" sz="1200" spc="13" dirty="0">
              <a:solidFill>
                <a:srgbClr val="11437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B6F562-A1CF-882D-D9DC-206E44E39648}"/>
              </a:ext>
            </a:extLst>
          </p:cNvPr>
          <p:cNvSpPr txBox="1"/>
          <p:nvPr/>
        </p:nvSpPr>
        <p:spPr>
          <a:xfrm>
            <a:off x="1785293" y="2686619"/>
            <a:ext cx="40212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marR="3354" indent="-166688" defTabSz="2024416">
              <a:buFont typeface="Arial" panose="020B0604020202020204" pitchFamily="34" charset="0"/>
              <a:buChar char="•"/>
              <a:defRPr/>
            </a:pPr>
            <a:r>
              <a:rPr lang="ru-RU" sz="1200" spc="13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Лицензирование </a:t>
            </a:r>
            <a:r>
              <a:rPr lang="ru-RU" sz="1200" spc="13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аудиторских </a:t>
            </a:r>
            <a:r>
              <a:rPr lang="ru-RU" sz="1200" spc="13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организаций</a:t>
            </a:r>
            <a:endParaRPr lang="ru-RU" sz="1200" spc="13" dirty="0">
              <a:solidFill>
                <a:srgbClr val="11437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55600" marR="3354" indent="-166688" defTabSz="2024416">
              <a:buFont typeface="Arial" panose="020B0604020202020204" pitchFamily="34" charset="0"/>
              <a:buChar char="•"/>
              <a:defRPr/>
            </a:pPr>
            <a:r>
              <a:rPr lang="ru-RU" sz="1200" spc="13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Разработка стандартов аудита</a:t>
            </a:r>
          </a:p>
          <a:p>
            <a:pPr marL="355600" marR="3354" indent="-166688" defTabSz="2024416">
              <a:buFont typeface="Arial" panose="020B0604020202020204" pitchFamily="34" charset="0"/>
              <a:buChar char="•"/>
              <a:defRPr/>
            </a:pPr>
            <a:r>
              <a:rPr lang="ru-RU" sz="1200" spc="13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Надзор, инспекции и расследование нарушений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F7E02E-D3C6-8019-A067-808409F83145}"/>
              </a:ext>
            </a:extLst>
          </p:cNvPr>
          <p:cNvSpPr txBox="1"/>
          <p:nvPr/>
        </p:nvSpPr>
        <p:spPr>
          <a:xfrm>
            <a:off x="6448586" y="2702782"/>
            <a:ext cx="43485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3354" indent="-171450" defTabSz="2024416">
              <a:buFont typeface="Arial" panose="020B0604020202020204" pitchFamily="34" charset="0"/>
              <a:buChar char="•"/>
              <a:defRPr/>
            </a:pPr>
            <a:r>
              <a:rPr lang="ru-RU" sz="1200" spc="13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Организация </a:t>
            </a:r>
            <a:r>
              <a:rPr lang="ru-RU" sz="1200" spc="13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экзаменов CPA</a:t>
            </a:r>
          </a:p>
          <a:p>
            <a:pPr marL="171450" marR="3354" indent="-171450" defTabSz="2024416">
              <a:buFont typeface="Arial" panose="020B0604020202020204" pitchFamily="34" charset="0"/>
              <a:buChar char="•"/>
              <a:defRPr/>
            </a:pPr>
            <a:r>
              <a:rPr lang="ru-RU" sz="1200" spc="13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Регистрация и ежегодная перерегистрация аудиторов</a:t>
            </a:r>
          </a:p>
          <a:p>
            <a:pPr marL="171450" marR="3354" indent="-171450" defTabSz="2024416">
              <a:buFont typeface="Arial" panose="020B0604020202020204" pitchFamily="34" charset="0"/>
              <a:buChar char="•"/>
              <a:defRPr/>
            </a:pPr>
            <a:r>
              <a:rPr lang="ru-RU" sz="1200" spc="13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Проверки контроля качества </a:t>
            </a:r>
          </a:p>
          <a:p>
            <a:pPr marL="171450" marR="3354" indent="-171450" defTabSz="2024416">
              <a:buFont typeface="Arial" panose="020B0604020202020204" pitchFamily="34" charset="0"/>
              <a:buChar char="•"/>
              <a:defRPr/>
            </a:pPr>
            <a:r>
              <a:rPr lang="ru-RU" sz="1200" spc="13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Непрерывное </a:t>
            </a:r>
            <a:r>
              <a:rPr lang="ru-RU" sz="1200" spc="13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профессиональное образование</a:t>
            </a:r>
          </a:p>
          <a:p>
            <a:pPr marL="171450" marR="3354" indent="-171450" defTabSz="2024416">
              <a:buFont typeface="Arial" panose="020B0604020202020204" pitchFamily="34" charset="0"/>
              <a:buChar char="•"/>
              <a:defRPr/>
            </a:pPr>
            <a:r>
              <a:rPr lang="ru-RU" sz="1200" spc="13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Международное представительство</a:t>
            </a:r>
            <a:r>
              <a:rPr lang="ru-RU" sz="1200" i="1" spc="13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695A003-EEF7-1BDC-5097-4154CB6D4542}"/>
              </a:ext>
            </a:extLst>
          </p:cNvPr>
          <p:cNvSpPr txBox="1"/>
          <p:nvPr/>
        </p:nvSpPr>
        <p:spPr>
          <a:xfrm>
            <a:off x="1403333" y="4572901"/>
            <a:ext cx="10090505" cy="1292662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355600" marR="3354" indent="-133350" defTabSz="2024416">
              <a:buFont typeface="Wingdings" pitchFamily="2" charset="2"/>
              <a:buChar char="ü"/>
              <a:defRPr/>
            </a:pPr>
            <a:r>
              <a:rPr lang="ru-RU" sz="1300" spc="13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Ужесточение </a:t>
            </a:r>
            <a:r>
              <a:rPr lang="ru-RU" sz="1300" spc="13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надзора после инспекций PCAOB</a:t>
            </a:r>
          </a:p>
          <a:p>
            <a:pPr marL="355600" marR="3354" indent="-133350" defTabSz="2024416">
              <a:buFont typeface="Wingdings" pitchFamily="2" charset="2"/>
              <a:buChar char="ü"/>
              <a:defRPr/>
            </a:pPr>
            <a:r>
              <a:rPr lang="ru-RU" sz="1300" spc="13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Поддержка местных «чемпионов» (например, </a:t>
            </a:r>
            <a:r>
              <a:rPr lang="ru-RU" sz="1300" spc="13" dirty="0" err="1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ShineWing</a:t>
            </a:r>
            <a:r>
              <a:rPr lang="ru-RU" sz="1300" spc="13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 для снижения зависимости от «Большой четверки</a:t>
            </a:r>
            <a:r>
              <a:rPr lang="ru-RU" sz="1300" spc="13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»</a:t>
            </a:r>
          </a:p>
          <a:p>
            <a:pPr marL="355600" marR="3354" indent="-133350" defTabSz="2024416">
              <a:buFont typeface="Wingdings" pitchFamily="2" charset="2"/>
              <a:buChar char="ü"/>
              <a:defRPr/>
            </a:pPr>
            <a:r>
              <a:rPr lang="ru-RU" sz="1300" spc="13" dirty="0" err="1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Цифровизация</a:t>
            </a:r>
            <a:r>
              <a:rPr lang="ru-RU" sz="1300" spc="13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надзора</a:t>
            </a:r>
          </a:p>
          <a:p>
            <a:pPr marL="355600" marR="3354" indent="-133350" defTabSz="2024416">
              <a:buFont typeface="Wingdings" pitchFamily="2" charset="2"/>
              <a:buChar char="ü"/>
              <a:defRPr/>
            </a:pPr>
            <a:endParaRPr lang="ru-RU" sz="1300" spc="13" dirty="0">
              <a:solidFill>
                <a:srgbClr val="11437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55600" marR="3354" indent="-133350" defTabSz="2024416">
              <a:buFont typeface="Wingdings" pitchFamily="2" charset="2"/>
              <a:buChar char="ü"/>
              <a:defRPr/>
            </a:pPr>
            <a:endParaRPr lang="ru-RU" sz="1300" spc="13" dirty="0" smtClean="0">
              <a:solidFill>
                <a:srgbClr val="11437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55600" marR="3354" indent="-133350" defTabSz="2024416">
              <a:buFont typeface="Wingdings" pitchFamily="2" charset="2"/>
              <a:buChar char="ü"/>
              <a:defRPr/>
            </a:pPr>
            <a:r>
              <a:rPr lang="ru-RU" sz="1300" spc="13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</a:t>
            </a:r>
            <a:r>
              <a:rPr lang="ru-RU" sz="1300" spc="13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азвитие </a:t>
            </a:r>
            <a:r>
              <a:rPr lang="ru-RU" sz="1300" spc="13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системы «Умный аудит» с использованием ИИ</a:t>
            </a:r>
          </a:p>
          <a:p>
            <a:pPr marL="355600" marR="3354" indent="-133350" defTabSz="2024416">
              <a:buFont typeface="Wingdings" pitchFamily="2" charset="2"/>
              <a:buChar char="ü"/>
              <a:defRPr/>
            </a:pPr>
            <a:r>
              <a:rPr lang="ru-RU" sz="1300" spc="13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Фокус на малые и средние аудиторские фирмы</a:t>
            </a:r>
          </a:p>
          <a:p>
            <a:pPr marL="355600" marR="3354" indent="-133350" defTabSz="2024416">
              <a:buFont typeface="Wingdings" pitchFamily="2" charset="2"/>
              <a:buChar char="ü"/>
              <a:defRPr/>
            </a:pPr>
            <a:r>
              <a:rPr lang="ru-RU" sz="1300" spc="13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Баланс между глобальной интеграцией и защитой национальной безопасности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F790609-50DA-7B5C-F16C-601CA0D182DE}"/>
              </a:ext>
            </a:extLst>
          </p:cNvPr>
          <p:cNvSpPr txBox="1"/>
          <p:nvPr/>
        </p:nvSpPr>
        <p:spPr>
          <a:xfrm>
            <a:off x="1403333" y="5951652"/>
            <a:ext cx="10274205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marR="3354" indent="-285750" defTabSz="2024416">
              <a:buFont typeface="Wingdings" pitchFamily="2" charset="2"/>
              <a:buChar char="ü"/>
              <a:defRPr/>
            </a:pPr>
            <a:r>
              <a:rPr lang="ru-RU" sz="1300" b="1" spc="13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Контроль </a:t>
            </a:r>
            <a:r>
              <a:rPr lang="ru-RU" sz="1300" b="1" spc="13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над аудитом в Китае - централизованная, жёсткая система с доминирующей ролью </a:t>
            </a:r>
            <a:r>
              <a:rPr lang="ru-RU" sz="1300" b="1" spc="13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государства </a:t>
            </a:r>
            <a:endParaRPr lang="ru-RU" sz="1300" b="1" spc="13" dirty="0">
              <a:solidFill>
                <a:srgbClr val="11437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685800" marR="3354" indent="-285750" defTabSz="2024416">
              <a:buFont typeface="Wingdings" pitchFamily="2" charset="2"/>
              <a:buChar char="ü"/>
              <a:defRPr/>
            </a:pPr>
            <a:r>
              <a:rPr lang="ru-RU" sz="1300" b="1" spc="13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Эффективность системы направлена на поддержание </a:t>
            </a:r>
            <a:r>
              <a:rPr lang="ru-RU" sz="1300" b="1" spc="13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порядка, снижения рыночных рисков и внедрения </a:t>
            </a:r>
            <a:r>
              <a:rPr lang="ru-RU" sz="1300" b="1" spc="13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технологий</a:t>
            </a:r>
            <a:endParaRPr lang="ru-RU" sz="1300" b="1" spc="13" dirty="0">
              <a:solidFill>
                <a:srgbClr val="11437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685800" marR="3354" indent="-285750" defTabSz="2024416">
              <a:buFont typeface="Wingdings" pitchFamily="2" charset="2"/>
              <a:buChar char="ü"/>
              <a:defRPr/>
            </a:pPr>
            <a:r>
              <a:rPr lang="ru-RU" sz="1300" b="1" spc="13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Перспективы: </a:t>
            </a:r>
            <a:r>
              <a:rPr lang="ru-RU" sz="1300" b="1" spc="13" dirty="0" err="1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технологизация</a:t>
            </a:r>
            <a:r>
              <a:rPr lang="ru-RU" sz="1300" b="1" spc="13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, развитие местных </a:t>
            </a:r>
            <a:r>
              <a:rPr lang="ru-RU" sz="1300" b="1" spc="13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АО, </a:t>
            </a:r>
            <a:r>
              <a:rPr lang="ru-RU" sz="1300" b="1" spc="13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осторожная глобальная </a:t>
            </a:r>
            <a:r>
              <a:rPr lang="ru-RU" sz="1300" b="1" spc="13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интеграция</a:t>
            </a:r>
            <a:endParaRPr lang="ru-RU" sz="1300" b="1" spc="13" dirty="0">
              <a:solidFill>
                <a:srgbClr val="11437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0ECE0C1-5BD0-42E6-A32E-96EB32A309D0}"/>
              </a:ext>
            </a:extLst>
          </p:cNvPr>
          <p:cNvSpPr txBox="1"/>
          <p:nvPr/>
        </p:nvSpPr>
        <p:spPr>
          <a:xfrm>
            <a:off x="2654053" y="639038"/>
            <a:ext cx="83986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354" algn="ctr" defTabSz="2024416">
              <a:tabLst>
                <a:tab pos="449263" algn="l"/>
                <a:tab pos="803275" algn="l"/>
              </a:tabLst>
              <a:defRPr/>
            </a:pPr>
            <a:r>
              <a:rPr lang="ru-RU" sz="1500" b="1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Контроль за аудиторской деятельностью в Китае </a:t>
            </a:r>
            <a:r>
              <a:rPr lang="ru-RU" sz="1500" b="1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– это </a:t>
            </a:r>
            <a:r>
              <a:rPr lang="ru-RU" sz="1500" b="1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комплексная и многоуровневая </a:t>
            </a:r>
            <a:r>
              <a:rPr lang="ru-RU" sz="1500" b="1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система, </a:t>
            </a:r>
          </a:p>
          <a:p>
            <a:pPr marR="3354" algn="ctr" defTabSz="2024416">
              <a:tabLst>
                <a:tab pos="449263" algn="l"/>
                <a:tab pos="803275" algn="l"/>
              </a:tabLst>
              <a:defRPr/>
            </a:pPr>
            <a:r>
              <a:rPr lang="ru-RU" sz="1500" b="1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предполагающая двойную регистрацию АО</a:t>
            </a:r>
            <a:endParaRPr lang="ru-RU" sz="1500" b="1" dirty="0">
              <a:solidFill>
                <a:srgbClr val="11437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0EF9A60-6F5A-8636-AB3D-9CA2DE1E0E26}"/>
              </a:ext>
            </a:extLst>
          </p:cNvPr>
          <p:cNvSpPr txBox="1"/>
          <p:nvPr/>
        </p:nvSpPr>
        <p:spPr>
          <a:xfrm>
            <a:off x="101359" y="3557568"/>
            <a:ext cx="6347227" cy="1200329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marL="400050" marR="3354" indent="-166688" defTabSz="2024416">
              <a:buFont typeface="Arial" panose="020B0604020202020204" pitchFamily="34" charset="0"/>
              <a:buChar char="•"/>
              <a:defRPr/>
            </a:pPr>
            <a:r>
              <a:rPr lang="ru-RU" sz="1200" spc="13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Комитет </a:t>
            </a:r>
            <a:r>
              <a:rPr lang="ru-RU" sz="1200" spc="13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по аудиторским стандартам</a:t>
            </a:r>
          </a:p>
          <a:p>
            <a:pPr marL="400050" marR="3354" indent="-166688" defTabSz="2024416">
              <a:buFont typeface="Arial" panose="020B0604020202020204" pitchFamily="34" charset="0"/>
              <a:buChar char="•"/>
              <a:defRPr/>
            </a:pPr>
            <a:r>
              <a:rPr lang="ru-RU" sz="1200" spc="13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Комитет по контролю качества</a:t>
            </a:r>
          </a:p>
          <a:p>
            <a:pPr marL="400050" marR="3354" indent="-166688" defTabSz="2024416">
              <a:buFont typeface="Arial" panose="020B0604020202020204" pitchFamily="34" charset="0"/>
              <a:buChar char="•"/>
              <a:defRPr/>
            </a:pPr>
            <a:r>
              <a:rPr lang="ru-RU" sz="1200" spc="13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Комитет по </a:t>
            </a:r>
            <a:r>
              <a:rPr lang="ru-RU" sz="1200" spc="13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дисциплине</a:t>
            </a:r>
          </a:p>
          <a:p>
            <a:pPr marL="400050" marR="3354" indent="-166688" defTabSz="2024416">
              <a:buFont typeface="Arial" panose="020B0604020202020204" pitchFamily="34" charset="0"/>
              <a:buChar char="•"/>
              <a:defRPr/>
            </a:pPr>
            <a:r>
              <a:rPr lang="ru-RU" sz="1200" spc="13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Отраслевые </a:t>
            </a:r>
            <a:r>
              <a:rPr lang="ru-RU" sz="1200" spc="13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рабочие </a:t>
            </a:r>
            <a:r>
              <a:rPr lang="ru-RU" sz="1200" spc="13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группы</a:t>
            </a:r>
          </a:p>
          <a:p>
            <a:pPr marL="400050" marR="3354" indent="-166688" defTabSz="2024416">
              <a:buFont typeface="Arial" panose="020B0604020202020204" pitchFamily="34" charset="0"/>
              <a:buChar char="•"/>
              <a:defRPr/>
            </a:pPr>
            <a:endParaRPr lang="ru-RU" sz="1200" spc="13" dirty="0">
              <a:solidFill>
                <a:srgbClr val="11437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00050" marR="3354" indent="-166688" defTabSz="2024416">
              <a:buFont typeface="Arial" panose="020B0604020202020204" pitchFamily="34" charset="0"/>
              <a:buChar char="•"/>
              <a:defRPr/>
            </a:pPr>
            <a:endParaRPr lang="ru-RU" sz="1200" spc="13" dirty="0">
              <a:solidFill>
                <a:srgbClr val="11437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00050" marR="3354" indent="-166688" defTabSz="2024416">
              <a:buFont typeface="Arial" panose="020B0604020202020204" pitchFamily="34" charset="0"/>
              <a:buChar char="•"/>
              <a:defRPr/>
            </a:pPr>
            <a:r>
              <a:rPr lang="en-US" sz="1200" spc="13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FSDC (Financial Stability and</a:t>
            </a:r>
            <a:r>
              <a:rPr lang="ru-RU" sz="1200" spc="13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200" spc="13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Development Committee</a:t>
            </a:r>
            <a:r>
              <a:rPr lang="ru-RU" sz="1200" spc="13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  <a:r>
              <a:rPr lang="en-US" altLang="ja-JP" sz="1200" spc="13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— </a:t>
            </a:r>
            <a:r>
              <a:rPr lang="ru-RU" sz="1200" spc="13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объединённая группа по финансовой стабильности при Госсовете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7901" y="3310354"/>
            <a:ext cx="3607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354" defTabSz="2024416">
              <a:defRPr/>
            </a:pPr>
            <a:r>
              <a:rPr lang="ru-RU" sz="1200" b="1" spc="13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Комитеты, рабочие группы и дочерние структуры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3300B54-381F-CD58-6423-43027BED12A8}"/>
              </a:ext>
            </a:extLst>
          </p:cNvPr>
          <p:cNvSpPr txBox="1"/>
          <p:nvPr/>
        </p:nvSpPr>
        <p:spPr>
          <a:xfrm>
            <a:off x="4900770" y="1319646"/>
            <a:ext cx="237279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R="3354" algn="ctr" defTabSz="2024416">
              <a:defRPr sz="1200" b="1" spc="13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dirty="0" smtClean="0"/>
              <a:t>НПА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30649" y="1787848"/>
            <a:ext cx="8245595" cy="42992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171450" marR="3354" indent="-171450" defTabSz="2024416"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r>
              <a:rPr lang="ru-RU" sz="1000" spc="13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Национальные </a:t>
            </a:r>
            <a:r>
              <a:rPr lang="ru-RU" sz="1000" spc="13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стандарты аудита </a:t>
            </a:r>
            <a:r>
              <a:rPr lang="en-US" sz="1000" spc="13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CAS </a:t>
            </a:r>
            <a:r>
              <a:rPr lang="en-US" sz="1000" spc="13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en-US" sz="1000" spc="13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Chinese Auditing Standards</a:t>
            </a:r>
            <a:r>
              <a:rPr lang="ru-RU" sz="1000" spc="13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</a:p>
          <a:p>
            <a:pPr marL="171450" marR="3354" indent="-171450" defTabSz="2024416"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endParaRPr lang="ru-RU" sz="1000" spc="13" dirty="0" smtClean="0">
              <a:solidFill>
                <a:srgbClr val="11437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71450" marR="3354" indent="-171450" defTabSz="2024416">
              <a:spcAft>
                <a:spcPts val="200"/>
              </a:spcAft>
              <a:buFont typeface="Wingdings" panose="05000000000000000000" pitchFamily="2" charset="2"/>
              <a:buChar char="ü"/>
              <a:defRPr/>
            </a:pPr>
            <a:r>
              <a:rPr lang="ru-RU" sz="1000" spc="13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Правила </a:t>
            </a:r>
            <a:r>
              <a:rPr lang="ru-RU" sz="1000" spc="13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этики </a:t>
            </a:r>
            <a:r>
              <a:rPr lang="en-US" sz="1000" spc="13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CICPA </a:t>
            </a:r>
            <a:r>
              <a:rPr lang="en-US" sz="1000" spc="13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</a:t>
            </a:r>
            <a:r>
              <a:rPr lang="en-US" sz="1000" spc="13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China</a:t>
            </a:r>
            <a:r>
              <a:rPr lang="ru-RU" sz="1000" spc="13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000" spc="13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Institute of</a:t>
            </a:r>
            <a:r>
              <a:rPr lang="ru-RU" sz="1000" spc="13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000" spc="13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Certified Public Accountants</a:t>
            </a:r>
            <a:r>
              <a:rPr lang="en-US" altLang="ja-JP" sz="1000" spc="13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  <a:endParaRPr lang="ru-RU" sz="1000" spc="13" dirty="0">
              <a:solidFill>
                <a:srgbClr val="11437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40077" y="1576623"/>
            <a:ext cx="10543031" cy="605294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marL="171450" marR="3354" indent="-171450" defTabSz="2024416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000" spc="13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Закон КНР «Об аудиторской деятельности</a:t>
            </a:r>
            <a:r>
              <a:rPr lang="ru-RU" sz="1000" spc="13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»</a:t>
            </a:r>
          </a:p>
          <a:p>
            <a:pPr marL="171450" marR="3354" indent="-171450" defTabSz="2024416">
              <a:spcAft>
                <a:spcPts val="200"/>
              </a:spcAft>
              <a:buFont typeface="Wingdings" panose="05000000000000000000" pitchFamily="2" charset="2"/>
              <a:buChar char="ü"/>
            </a:pPr>
            <a:endParaRPr lang="ru-RU" altLang="ja-JP" sz="1000" spc="13" dirty="0" smtClean="0">
              <a:solidFill>
                <a:srgbClr val="11437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71450" marR="3354" indent="-171450" defTabSz="2024416">
              <a:spcAft>
                <a:spcPts val="200"/>
              </a:spcAft>
              <a:buFont typeface="Wingdings" panose="05000000000000000000" pitchFamily="2" charset="2"/>
              <a:buChar char="ü"/>
            </a:pPr>
            <a:endParaRPr lang="ru-RU" altLang="ja-JP" sz="1000" spc="13" dirty="0">
              <a:solidFill>
                <a:srgbClr val="11437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71450" marR="3354" indent="-171450" defTabSz="2024416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000" spc="13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Корпоративный закон </a:t>
            </a:r>
            <a:r>
              <a:rPr lang="ru-RU" sz="1000" spc="13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КНР</a:t>
            </a:r>
          </a:p>
          <a:p>
            <a:pPr marL="171450" marR="3354" indent="-171450" defTabSz="2024416">
              <a:spcAft>
                <a:spcPts val="200"/>
              </a:spcAft>
              <a:buFont typeface="Wingdings" panose="05000000000000000000" pitchFamily="2" charset="2"/>
              <a:buChar char="ü"/>
            </a:pPr>
            <a:endParaRPr lang="ru-RU" altLang="ja-JP" sz="1000" spc="13" dirty="0" smtClean="0">
              <a:solidFill>
                <a:srgbClr val="11437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71450" marR="3354" indent="-171450" defTabSz="2024416">
              <a:spcAft>
                <a:spcPts val="200"/>
              </a:spcAft>
              <a:buFont typeface="Wingdings" panose="05000000000000000000" pitchFamily="2" charset="2"/>
              <a:buChar char="ü"/>
            </a:pPr>
            <a:endParaRPr lang="ru-RU" altLang="ja-JP" sz="1000" spc="13" dirty="0">
              <a:solidFill>
                <a:srgbClr val="11437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71450" marR="3354" indent="-171450" defTabSz="2024416"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000" spc="13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Закон о ценных бумагах КНР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25046" y="2071762"/>
            <a:ext cx="33242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u="sng" spc="13" dirty="0" smtClean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Роль, полномочия и ключевые направления: </a:t>
            </a:r>
            <a:endParaRPr lang="ru-RU" sz="1200" dirty="0"/>
          </a:p>
        </p:txBody>
      </p:sp>
      <p:sp>
        <p:nvSpPr>
          <p:cNvPr id="21" name="Равнобедренный треугольник 20"/>
          <p:cNvSpPr/>
          <p:nvPr/>
        </p:nvSpPr>
        <p:spPr>
          <a:xfrm flipV="1">
            <a:off x="855813" y="5496231"/>
            <a:ext cx="10755316" cy="328246"/>
          </a:xfrm>
          <a:prstGeom prst="triangle">
            <a:avLst/>
          </a:prstGeom>
          <a:solidFill>
            <a:srgbClr val="DEEBF7"/>
          </a:solidFill>
          <a:ln>
            <a:solidFill>
              <a:srgbClr val="A6B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1995" y="4325687"/>
            <a:ext cx="24615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354" defTabSz="2024416">
              <a:defRPr/>
            </a:pPr>
            <a:r>
              <a:rPr lang="ru-RU" sz="1200" b="1" u="sng" spc="13" dirty="0">
                <a:solidFill>
                  <a:srgbClr val="11437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Ключевые тренды (2024-2025 гг.)</a:t>
            </a:r>
            <a:endParaRPr lang="ru-RU" sz="1200" u="sng" spc="13" dirty="0">
              <a:solidFill>
                <a:srgbClr val="11437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10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45447</TotalTime>
  <Pages>0</Pages>
  <Words>3442</Words>
  <Characters>0</Characters>
  <Application>Microsoft Office PowerPoint</Application>
  <DocSecurity>0</DocSecurity>
  <PresentationFormat>Широкоэкранный</PresentationFormat>
  <Lines>0</Lines>
  <Paragraphs>1013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Calibri</vt:lpstr>
      <vt:lpstr>Microsoft Sans Serif</vt:lpstr>
      <vt:lpstr>Segoe UI Light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CharactersWithSpaces>0</CharactersWithSpaces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Нарушения</dc:title>
  <dc:subject/>
  <dc:creator>елена алехина</dc:creator>
  <cp:keywords/>
  <dc:description/>
  <cp:lastModifiedBy>Янина Виктория Евгеньевна</cp:lastModifiedBy>
  <cp:revision>2605</cp:revision>
  <cp:lastPrinted>2025-10-07T06:38:10Z</cp:lastPrinted>
  <dcterms:created xsi:type="dcterms:W3CDTF">2020-02-19T06:49:53Z</dcterms:created>
  <dcterms:modified xsi:type="dcterms:W3CDTF">2026-01-13T14:53:42Z</dcterms:modified>
  <cp:category/>
  <dc:identifier/>
  <cp:contentStatus/>
  <dc:language/>
  <cp:version/>
</cp:coreProperties>
</file>